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2" r:id="rId3"/>
    <p:sldId id="337" r:id="rId4"/>
    <p:sldId id="271" r:id="rId5"/>
    <p:sldId id="324" r:id="rId6"/>
    <p:sldId id="258" r:id="rId7"/>
    <p:sldId id="311" r:id="rId8"/>
    <p:sldId id="325" r:id="rId9"/>
    <p:sldId id="273" r:id="rId10"/>
    <p:sldId id="312" r:id="rId11"/>
    <p:sldId id="313" r:id="rId12"/>
    <p:sldId id="314" r:id="rId13"/>
    <p:sldId id="326" r:id="rId14"/>
    <p:sldId id="274" r:id="rId15"/>
    <p:sldId id="315" r:id="rId16"/>
    <p:sldId id="316" r:id="rId17"/>
    <p:sldId id="327" r:id="rId18"/>
    <p:sldId id="276" r:id="rId19"/>
    <p:sldId id="317" r:id="rId20"/>
    <p:sldId id="319" r:id="rId21"/>
    <p:sldId id="320" r:id="rId22"/>
    <p:sldId id="318" r:id="rId23"/>
    <p:sldId id="328" r:id="rId24"/>
    <p:sldId id="329" r:id="rId25"/>
    <p:sldId id="330" r:id="rId26"/>
    <p:sldId id="331" r:id="rId27"/>
    <p:sldId id="278" r:id="rId28"/>
    <p:sldId id="292" r:id="rId29"/>
    <p:sldId id="281" r:id="rId30"/>
    <p:sldId id="303" r:id="rId31"/>
    <p:sldId id="300" r:id="rId32"/>
    <p:sldId id="332" r:id="rId33"/>
    <p:sldId id="334" r:id="rId34"/>
    <p:sldId id="304" r:id="rId35"/>
    <p:sldId id="322" r:id="rId36"/>
    <p:sldId id="336" r:id="rId37"/>
    <p:sldId id="283" r:id="rId38"/>
    <p:sldId id="284" r:id="rId39"/>
    <p:sldId id="305" r:id="rId40"/>
    <p:sldId id="323" r:id="rId41"/>
    <p:sldId id="335" r:id="rId42"/>
    <p:sldId id="287" r:id="rId43"/>
    <p:sldId id="289" r:id="rId44"/>
    <p:sldId id="296" r:id="rId4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68E2-4290-4E2B-9F55-D0A6FBE58E02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5102-0444-4A9D-941F-D7354A8D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6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FB58B-0B31-45D4-8B26-21A4A77E88C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AB1A4-9DC6-47DC-8217-92EC1184F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A49A-D932-42F7-A047-1D90D547C6F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1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A3EE2-28C6-40AF-B3CD-AE3FAAEEA489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0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A694-64CA-49ED-9863-D0837EB8053F}" type="datetimeFigureOut">
              <a:rPr lang="en-GB" smtClean="0"/>
              <a:pPr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13A6-A56B-4DDE-82E4-2D9209262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qiZqS7DFHI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</a:t>
            </a:r>
            <a:r>
              <a:rPr lang="en-GB" smtClean="0"/>
              <a:t>Language Exam: Unit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Understanding and producing non-fiction texts</a:t>
            </a:r>
          </a:p>
          <a:p>
            <a:r>
              <a:rPr lang="en-GB" dirty="0" smtClean="0"/>
              <a:t>Revision Day: June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8002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2: </a:t>
            </a:r>
            <a:r>
              <a:rPr lang="en-GB" b="1" baseline="30000" dirty="0" smtClean="0">
                <a:solidFill>
                  <a:srgbClr val="FF0000"/>
                </a:solidFill>
              </a:rPr>
              <a:t>1</a:t>
            </a:r>
            <a:r>
              <a:rPr lang="en-GB" b="1" u="sng" dirty="0" smtClean="0">
                <a:solidFill>
                  <a:srgbClr val="FF0000"/>
                </a:solidFill>
              </a:rPr>
              <a:t>Explain</a:t>
            </a:r>
            <a:r>
              <a:rPr lang="en-GB" b="1" dirty="0" smtClean="0">
                <a:solidFill>
                  <a:srgbClr val="FF0000"/>
                </a:solidFill>
              </a:rPr>
              <a:t> how the headline and picture are effective and 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u="sng" dirty="0" smtClean="0">
                <a:solidFill>
                  <a:srgbClr val="FF0000"/>
                </a:solidFill>
              </a:rPr>
              <a:t>how they link to the text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08" y="2267710"/>
            <a:ext cx="8843087" cy="22414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3600" b="1" dirty="0" smtClean="0"/>
              <a:t>KEY SKILLS</a:t>
            </a:r>
          </a:p>
          <a:p>
            <a:pPr lvl="1"/>
            <a:r>
              <a:rPr lang="en-GB" dirty="0" smtClean="0"/>
              <a:t>To analyse (look in detail at) presentational features and their effects on the reader</a:t>
            </a:r>
          </a:p>
          <a:p>
            <a:pPr lvl="1"/>
            <a:r>
              <a:rPr lang="en-GB" dirty="0" smtClean="0"/>
              <a:t>To make links to the main text</a:t>
            </a:r>
          </a:p>
          <a:p>
            <a:pPr lvl="1"/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87723" y="4551510"/>
            <a:ext cx="46805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Spend 12 minutes on this question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17231"/>
            <a:ext cx="38164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Key words: </a:t>
            </a:r>
            <a:r>
              <a:rPr lang="en-GB" sz="2400" dirty="0" smtClean="0"/>
              <a:t>“explain”; “effective”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18587" y="5147899"/>
            <a:ext cx="3443131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Explain headline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Link headline to text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Explain picture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Link picture to text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89310" y="158315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 2 purpose:</a:t>
            </a:r>
            <a:r>
              <a:rPr lang="en-GB" dirty="0" smtClean="0"/>
              <a:t> to inform, explain.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9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8002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2: </a:t>
            </a:r>
            <a:r>
              <a:rPr lang="en-GB" b="1" baseline="30000" dirty="0" smtClean="0">
                <a:solidFill>
                  <a:srgbClr val="FF0000"/>
                </a:solidFill>
              </a:rPr>
              <a:t>1</a:t>
            </a:r>
            <a:r>
              <a:rPr lang="en-GB" b="1" u="sng" dirty="0" smtClean="0">
                <a:solidFill>
                  <a:srgbClr val="FF0000"/>
                </a:solidFill>
              </a:rPr>
              <a:t>Explain</a:t>
            </a:r>
            <a:r>
              <a:rPr lang="en-GB" b="1" dirty="0" smtClean="0">
                <a:solidFill>
                  <a:srgbClr val="FF0000"/>
                </a:solidFill>
              </a:rPr>
              <a:t> how the headline and picture are effective and 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u="sng" dirty="0" smtClean="0">
                <a:solidFill>
                  <a:srgbClr val="FF0000"/>
                </a:solidFill>
              </a:rPr>
              <a:t>how they link to the text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08" y="2267709"/>
            <a:ext cx="8843087" cy="284383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GB" sz="3600" b="1" dirty="0" smtClean="0"/>
              <a:t>REMEMBER TO:</a:t>
            </a:r>
          </a:p>
          <a:p>
            <a:pPr lvl="1"/>
            <a:r>
              <a:rPr lang="en-GB" dirty="0" smtClean="0"/>
              <a:t>Pick out 2-3 specific details about the headline and explain the effect of each; link each point to a quote from the main text</a:t>
            </a:r>
          </a:p>
          <a:p>
            <a:pPr lvl="1"/>
            <a:r>
              <a:rPr lang="en-GB" dirty="0"/>
              <a:t>Pick out </a:t>
            </a:r>
            <a:r>
              <a:rPr lang="en-GB" dirty="0" smtClean="0"/>
              <a:t>2 </a:t>
            </a:r>
            <a:r>
              <a:rPr lang="en-GB" dirty="0"/>
              <a:t>specific details about the </a:t>
            </a:r>
            <a:r>
              <a:rPr lang="en-GB" dirty="0" smtClean="0"/>
              <a:t>picture </a:t>
            </a:r>
            <a:r>
              <a:rPr lang="en-GB" dirty="0"/>
              <a:t>and explain the effect of each; link each point to a quote from the main text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5147899"/>
            <a:ext cx="836618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TOP TIP</a:t>
            </a:r>
          </a:p>
          <a:p>
            <a:r>
              <a:rPr lang="en-GB" sz="2400" dirty="0" smtClean="0"/>
              <a:t>You have to consider both the headline and the picture to get a Band 4 mark. DO NOT link the headline and the picture; there are no marks for this.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89310" y="158315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 2 purpose:</a:t>
            </a:r>
            <a:r>
              <a:rPr lang="en-GB" dirty="0" smtClean="0"/>
              <a:t> to inform, explain.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8002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2: </a:t>
            </a:r>
            <a:r>
              <a:rPr lang="en-GB" b="1" baseline="30000" dirty="0" smtClean="0">
                <a:solidFill>
                  <a:srgbClr val="FF0000"/>
                </a:solidFill>
              </a:rPr>
              <a:t>1</a:t>
            </a:r>
            <a:r>
              <a:rPr lang="en-GB" b="1" u="sng" dirty="0" smtClean="0">
                <a:solidFill>
                  <a:srgbClr val="FF0000"/>
                </a:solidFill>
              </a:rPr>
              <a:t>Explain</a:t>
            </a:r>
            <a:r>
              <a:rPr lang="en-GB" b="1" dirty="0" smtClean="0">
                <a:solidFill>
                  <a:srgbClr val="FF0000"/>
                </a:solidFill>
              </a:rPr>
              <a:t> how the headline and picture are effective and 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u="sng" dirty="0" smtClean="0">
                <a:solidFill>
                  <a:srgbClr val="FF0000"/>
                </a:solidFill>
              </a:rPr>
              <a:t>how they link to the text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267710"/>
            <a:ext cx="8843087" cy="28438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3600" b="1" dirty="0" smtClean="0"/>
              <a:t>Headline		   Effects		  Picture</a:t>
            </a:r>
          </a:p>
          <a:p>
            <a:pPr marL="514350" indent="-514350">
              <a:buNone/>
            </a:pPr>
            <a:r>
              <a:rPr lang="en-GB" sz="2000" dirty="0" smtClean="0"/>
              <a:t>Specific words		  Connotations		  Colour</a:t>
            </a:r>
          </a:p>
          <a:p>
            <a:pPr marL="514350" indent="-514350">
              <a:buNone/>
            </a:pPr>
            <a:r>
              <a:rPr lang="en-GB" sz="2000" dirty="0" smtClean="0"/>
              <a:t>Punctuation for impact				  Point of view</a:t>
            </a:r>
          </a:p>
          <a:p>
            <a:pPr marL="514350" indent="-514350">
              <a:buNone/>
            </a:pPr>
            <a:r>
              <a:rPr lang="en-GB" sz="2000" dirty="0" smtClean="0"/>
              <a:t>Sentence structures	   </a:t>
            </a:r>
            <a:r>
              <a:rPr lang="en-GB" sz="2000" dirty="0"/>
              <a:t>Adds emphasis to </a:t>
            </a:r>
            <a:r>
              <a:rPr lang="en-GB" sz="2000" dirty="0" smtClean="0"/>
              <a:t>	  Camera angle</a:t>
            </a:r>
          </a:p>
          <a:p>
            <a:pPr marL="514350" indent="-514350">
              <a:buNone/>
            </a:pPr>
            <a:r>
              <a:rPr lang="en-GB" sz="2000" dirty="0" smtClean="0"/>
              <a:t>Puns				</a:t>
            </a:r>
            <a:r>
              <a:rPr lang="en-GB" sz="2000" dirty="0"/>
              <a:t> </a:t>
            </a:r>
            <a:r>
              <a:rPr lang="en-GB" sz="2000" dirty="0" smtClean="0"/>
              <a:t>  what</a:t>
            </a:r>
            <a:r>
              <a:rPr lang="en-GB" sz="2000" dirty="0"/>
              <a:t>? </a:t>
            </a:r>
            <a:r>
              <a:rPr lang="en-GB" sz="2000" dirty="0" smtClean="0"/>
              <a:t>			  Background/ foreground</a:t>
            </a:r>
            <a:endParaRPr lang="en-GB" sz="1800" dirty="0"/>
          </a:p>
          <a:p>
            <a:pPr marL="514350" indent="-514350">
              <a:buNone/>
            </a:pPr>
            <a:r>
              <a:rPr lang="en-GB" sz="2000" dirty="0" smtClean="0"/>
              <a:t>Alliteration		  Creates a contrast or			</a:t>
            </a:r>
            <a:endParaRPr lang="en-GB" sz="2000" dirty="0"/>
          </a:p>
          <a:p>
            <a:pPr marL="514350" indent="-514350">
              <a:buNone/>
            </a:pPr>
            <a:r>
              <a:rPr lang="en-GB" sz="2000" dirty="0" smtClean="0"/>
              <a:t>				   tone / mood</a:t>
            </a:r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5147899"/>
            <a:ext cx="4693773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Sentence starters: </a:t>
            </a:r>
          </a:p>
          <a:p>
            <a:r>
              <a:rPr lang="en-GB" sz="2400" dirty="0" smtClean="0"/>
              <a:t>“One effective feature is…”</a:t>
            </a:r>
          </a:p>
          <a:p>
            <a:r>
              <a:rPr lang="en-GB" sz="2400" dirty="0" smtClean="0"/>
              <a:t>“The use of … is effective…”</a:t>
            </a:r>
          </a:p>
          <a:p>
            <a:r>
              <a:rPr lang="en-GB" sz="2400" dirty="0" smtClean="0"/>
              <a:t>“Another effective technique is…”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89310" y="158315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 2 purpose:</a:t>
            </a:r>
            <a:r>
              <a:rPr lang="en-GB" dirty="0" smtClean="0"/>
              <a:t> to inform, explain.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2898565" y="3298167"/>
            <a:ext cx="271134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 flipH="1">
            <a:off x="5772113" y="3247971"/>
            <a:ext cx="288032" cy="1117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62525" y="4365104"/>
            <a:ext cx="53691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03648" y="4797152"/>
            <a:ext cx="511256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6216" y="514789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these to details in the text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2269815" y="2420888"/>
            <a:ext cx="41879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flipH="1">
            <a:off x="5323039" y="2455883"/>
            <a:ext cx="50685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 rot="21291904">
            <a:off x="7016233" y="4785911"/>
            <a:ext cx="1944216" cy="1872208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8 marks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 12 minutes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347" y="116632"/>
            <a:ext cx="885698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2: </a:t>
            </a:r>
            <a:r>
              <a:rPr lang="en-GB" b="1" baseline="30000" dirty="0" smtClean="0">
                <a:solidFill>
                  <a:srgbClr val="FF0000"/>
                </a:solidFill>
              </a:rPr>
              <a:t>1</a:t>
            </a:r>
            <a:r>
              <a:rPr lang="en-GB" b="1" u="sng" dirty="0" smtClean="0">
                <a:solidFill>
                  <a:srgbClr val="FF0000"/>
                </a:solidFill>
              </a:rPr>
              <a:t>Explain</a:t>
            </a:r>
            <a:r>
              <a:rPr lang="en-GB" b="1" dirty="0" smtClean="0">
                <a:solidFill>
                  <a:srgbClr val="FF0000"/>
                </a:solidFill>
              </a:rPr>
              <a:t> how the headline and picture are effective and 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u="sng" dirty="0" smtClean="0">
                <a:solidFill>
                  <a:srgbClr val="FF0000"/>
                </a:solidFill>
              </a:rPr>
              <a:t>how they link to the text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265" t="25220" r="28738" b="24380"/>
          <a:stretch/>
        </p:blipFill>
        <p:spPr>
          <a:xfrm>
            <a:off x="323528" y="2132856"/>
            <a:ext cx="655272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a question 2 mark scheme bands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268"/>
            <a:ext cx="9144000" cy="563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0"/>
            <a:ext cx="9036496" cy="18002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3: </a:t>
            </a:r>
            <a:r>
              <a:rPr lang="en-GB" b="1" u="sng" dirty="0" smtClean="0">
                <a:solidFill>
                  <a:srgbClr val="FF0000"/>
                </a:solidFill>
              </a:rPr>
              <a:t>Explain</a:t>
            </a:r>
            <a:r>
              <a:rPr lang="en-GB" b="1" dirty="0" smtClean="0">
                <a:solidFill>
                  <a:srgbClr val="FF0000"/>
                </a:solidFill>
              </a:rPr>
              <a:t> some of the thoughts and feelings the writer has...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08" y="2267710"/>
            <a:ext cx="8843087" cy="22414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3600" b="1" dirty="0" smtClean="0"/>
              <a:t>KEY SKILLS </a:t>
            </a:r>
            <a:r>
              <a:rPr lang="en-GB" sz="2400" b="1" dirty="0" smtClean="0"/>
              <a:t>(Same as Q1!)</a:t>
            </a:r>
          </a:p>
          <a:p>
            <a:pPr lvl="1"/>
            <a:r>
              <a:rPr lang="en-GB" dirty="0" smtClean="0"/>
              <a:t>Select and retrieve main points</a:t>
            </a:r>
          </a:p>
          <a:p>
            <a:pPr lvl="1"/>
            <a:r>
              <a:rPr lang="en-GB" dirty="0" smtClean="0"/>
              <a:t>Interpret the writer’s/narrator’s thoughts and feelings</a:t>
            </a:r>
          </a:p>
          <a:p>
            <a:pPr lvl="1"/>
            <a:r>
              <a:rPr lang="en-GB" dirty="0" smtClean="0"/>
              <a:t>Support your points with short, embedded quotations</a:t>
            </a:r>
          </a:p>
          <a:p>
            <a:pPr lvl="1"/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87723" y="4551510"/>
            <a:ext cx="46805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Spend 12 minutes on this question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17231"/>
            <a:ext cx="38164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Key words: </a:t>
            </a:r>
            <a:r>
              <a:rPr lang="en-GB" sz="2400" dirty="0" smtClean="0"/>
              <a:t>“explain”; “thoughts/ feelings”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1" y="5147899"/>
            <a:ext cx="4189718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Show you </a:t>
            </a:r>
            <a:r>
              <a:rPr lang="en-GB" sz="2400" b="1" dirty="0" smtClean="0"/>
              <a:t>understand</a:t>
            </a:r>
            <a:r>
              <a:rPr lang="en-GB" sz="2400" dirty="0" smtClean="0"/>
              <a:t> the thoughts and feelings expressed by the writer and </a:t>
            </a:r>
            <a:r>
              <a:rPr lang="en-GB" sz="2400" b="1" dirty="0" smtClean="0"/>
              <a:t>how</a:t>
            </a:r>
            <a:r>
              <a:rPr lang="en-GB" sz="2400" dirty="0" smtClean="0"/>
              <a:t> these are communicated in the text.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89311" y="1628931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 3 purpose:</a:t>
            </a:r>
            <a:r>
              <a:rPr lang="en-GB" dirty="0" smtClean="0"/>
              <a:t> to inform, explain and entertain – expect descriptive writing!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8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-181502"/>
            <a:ext cx="9036496" cy="18002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3: </a:t>
            </a:r>
            <a:r>
              <a:rPr lang="en-GB" b="1" u="sng" dirty="0" smtClean="0">
                <a:solidFill>
                  <a:srgbClr val="FF0000"/>
                </a:solidFill>
              </a:rPr>
              <a:t>Explain</a:t>
            </a:r>
            <a:r>
              <a:rPr lang="en-GB" b="1" dirty="0" smtClean="0">
                <a:solidFill>
                  <a:srgbClr val="FF0000"/>
                </a:solidFill>
              </a:rPr>
              <a:t> some of the thoughts and feelings the writer has...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18126"/>
            <a:ext cx="9017524" cy="235894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3600" b="1" dirty="0" smtClean="0"/>
              <a:t>REMEMBER: </a:t>
            </a:r>
            <a:endParaRPr lang="en-GB" sz="2400" b="1" dirty="0" smtClean="0"/>
          </a:p>
          <a:p>
            <a:pPr lvl="1"/>
            <a:r>
              <a:rPr lang="en-GB" dirty="0" smtClean="0"/>
              <a:t>Do not write about effect on the reader here</a:t>
            </a:r>
          </a:p>
          <a:p>
            <a:pPr lvl="1"/>
            <a:r>
              <a:rPr lang="en-GB" dirty="0" smtClean="0"/>
              <a:t>Instead, explain 1) </a:t>
            </a:r>
            <a:r>
              <a:rPr lang="en-GB" b="1" dirty="0" smtClean="0">
                <a:solidFill>
                  <a:srgbClr val="FF0000"/>
                </a:solidFill>
              </a:rPr>
              <a:t>what</a:t>
            </a:r>
            <a:r>
              <a:rPr lang="en-GB" dirty="0" smtClean="0"/>
              <a:t> are the thoughts and feelings?; 2) </a:t>
            </a:r>
            <a:r>
              <a:rPr lang="en-GB" b="1" dirty="0" smtClean="0">
                <a:solidFill>
                  <a:srgbClr val="FF0000"/>
                </a:solidFill>
              </a:rPr>
              <a:t>why</a:t>
            </a:r>
            <a:r>
              <a:rPr lang="en-GB" dirty="0" smtClean="0"/>
              <a:t> do they feel like this?; 3) </a:t>
            </a:r>
            <a:r>
              <a:rPr lang="en-GB" b="1" dirty="0" smtClean="0">
                <a:solidFill>
                  <a:srgbClr val="FF0000"/>
                </a:solidFill>
              </a:rPr>
              <a:t>how</a:t>
            </a:r>
            <a:r>
              <a:rPr lang="en-GB" dirty="0" smtClean="0"/>
              <a:t> do we know? </a:t>
            </a:r>
          </a:p>
          <a:p>
            <a:pPr lvl="1"/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4437" y="3959536"/>
            <a:ext cx="418154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Sentence starters: </a:t>
            </a:r>
          </a:p>
          <a:p>
            <a:r>
              <a:rPr lang="en-GB" sz="2400" dirty="0" smtClean="0"/>
              <a:t>“At first the writer feels…”</a:t>
            </a:r>
          </a:p>
          <a:p>
            <a:r>
              <a:rPr lang="en-GB" sz="2400" dirty="0" smtClean="0"/>
              <a:t>“Later he/she thinks…”</a:t>
            </a:r>
          </a:p>
          <a:p>
            <a:r>
              <a:rPr lang="en-GB" sz="2400" dirty="0" smtClean="0"/>
              <a:t>“The writer also feels…”</a:t>
            </a:r>
          </a:p>
          <a:p>
            <a:r>
              <a:rPr lang="en-GB" sz="2400" dirty="0" smtClean="0"/>
              <a:t>“This suggests that…”</a:t>
            </a:r>
          </a:p>
          <a:p>
            <a:r>
              <a:rPr lang="en-GB" sz="2400" dirty="0" smtClean="0"/>
              <a:t>“The connotations are…”</a:t>
            </a:r>
          </a:p>
          <a:p>
            <a:r>
              <a:rPr lang="en-GB" sz="2400" dirty="0" smtClean="0"/>
              <a:t>“It implies…”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3959536"/>
            <a:ext cx="4517532" cy="273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TOP TIP</a:t>
            </a:r>
          </a:p>
          <a:p>
            <a:r>
              <a:rPr lang="en-GB" sz="2400" dirty="0" smtClean="0"/>
              <a:t>Work chronologically through the text, remembering to look for </a:t>
            </a:r>
            <a:r>
              <a:rPr lang="en-GB" sz="2400" b="1" dirty="0" smtClean="0"/>
              <a:t>changing</a:t>
            </a:r>
            <a:r>
              <a:rPr lang="en-GB" sz="2400" dirty="0" smtClean="0"/>
              <a:t> thoughts and feelings: the narrator/writer will go through a </a:t>
            </a:r>
            <a:r>
              <a:rPr lang="en-GB" sz="2800" b="1" dirty="0" smtClean="0">
                <a:solidFill>
                  <a:srgbClr val="FF0000"/>
                </a:solidFill>
              </a:rPr>
              <a:t>transformation</a:t>
            </a:r>
            <a:r>
              <a:rPr lang="en-GB" sz="2400" dirty="0" smtClean="0"/>
              <a:t> of some sort – identify it for higher marks!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379573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 3 purpose:</a:t>
            </a:r>
            <a:r>
              <a:rPr lang="en-GB" dirty="0" smtClean="0"/>
              <a:t> to inform, explain and entertain – expect descriptive writing!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8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08" y="-181502"/>
            <a:ext cx="9036496" cy="267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3: </a:t>
            </a:r>
            <a:r>
              <a:rPr lang="en-GB" b="1" u="sng" dirty="0" smtClean="0">
                <a:solidFill>
                  <a:srgbClr val="FF0000"/>
                </a:solidFill>
              </a:rPr>
              <a:t>Explain</a:t>
            </a:r>
            <a:r>
              <a:rPr lang="en-GB" b="1" dirty="0" smtClean="0">
                <a:solidFill>
                  <a:srgbClr val="FF0000"/>
                </a:solidFill>
              </a:rPr>
              <a:t> some of the thoughts and feelings Davina McCall has about her Sports Relief challenge.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 rot="21291904">
            <a:off x="7016233" y="4713903"/>
            <a:ext cx="1944216" cy="1872208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8 marks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 12 minutes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793" t="22700" r="27489" b="26790"/>
          <a:stretch/>
        </p:blipFill>
        <p:spPr>
          <a:xfrm>
            <a:off x="106851" y="2348880"/>
            <a:ext cx="65733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a question 3 mark scheme bands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0476"/>
            <a:ext cx="9144000" cy="4797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2" y="-27384"/>
            <a:ext cx="8925098" cy="18002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4: Compare the ways in which language is used for effect…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63" y="1904189"/>
            <a:ext cx="8843087" cy="224141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GB" sz="3600" b="1" dirty="0" smtClean="0"/>
              <a:t>KEY SKILLS </a:t>
            </a:r>
            <a:endParaRPr lang="en-GB" sz="2400" b="1" dirty="0"/>
          </a:p>
          <a:p>
            <a:pPr lvl="1"/>
            <a:r>
              <a:rPr lang="en-GB" dirty="0" smtClean="0"/>
              <a:t>Words, words, words! What is their effect on the reader? Link these ideas to the purpose of the texts. </a:t>
            </a:r>
          </a:p>
          <a:p>
            <a:pPr lvl="1"/>
            <a:r>
              <a:rPr lang="en-GB" dirty="0" smtClean="0"/>
              <a:t>Marks are awarded for </a:t>
            </a:r>
            <a:r>
              <a:rPr lang="en-GB" b="1" dirty="0" smtClean="0"/>
              <a:t>selecting</a:t>
            </a:r>
            <a:r>
              <a:rPr lang="en-GB" dirty="0" smtClean="0"/>
              <a:t> features and </a:t>
            </a:r>
            <a:r>
              <a:rPr lang="en-GB" b="1" dirty="0" smtClean="0"/>
              <a:t>comparing</a:t>
            </a:r>
            <a:r>
              <a:rPr lang="en-GB" dirty="0" smtClean="0"/>
              <a:t> the </a:t>
            </a:r>
            <a:r>
              <a:rPr lang="en-GB" sz="3000" b="1" dirty="0" smtClean="0">
                <a:solidFill>
                  <a:srgbClr val="FF0000"/>
                </a:solidFill>
              </a:rPr>
              <a:t>effect</a:t>
            </a:r>
            <a:r>
              <a:rPr lang="en-GB" dirty="0" smtClean="0"/>
              <a:t> of the feature.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31741" y="4365104"/>
            <a:ext cx="46805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Spend 24 minutes on this question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1463" y="5373216"/>
            <a:ext cx="38164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Key words: </a:t>
            </a:r>
            <a:r>
              <a:rPr lang="en-GB" sz="2400" dirty="0" smtClean="0"/>
              <a:t>“compare”; “effect”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081171"/>
            <a:ext cx="496660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Remember to contextualise your ideas about effect, i.e. link them to the ideas in the source, i.e. </a:t>
            </a:r>
            <a:r>
              <a:rPr lang="en-GB" sz="2400" b="1" kern="0" dirty="0" smtClean="0">
                <a:solidFill>
                  <a:sysClr val="windowText" lastClr="000000"/>
                </a:solidFill>
              </a:rPr>
              <a:t>w</a:t>
            </a:r>
            <a:r>
              <a:rPr lang="en-GB" sz="2400" b="1" kern="0" dirty="0" smtClean="0">
                <a:solidFill>
                  <a:sysClr val="windowText" lastClr="000000"/>
                </a:solidFill>
                <a:ea typeface="Times New Roman"/>
              </a:rPr>
              <a:t>hy </a:t>
            </a:r>
            <a:r>
              <a:rPr lang="en-GB" sz="2400" b="1" kern="0" dirty="0">
                <a:solidFill>
                  <a:sysClr val="windowText" lastClr="000000"/>
                </a:solidFill>
                <a:ea typeface="Times New Roman"/>
              </a:rPr>
              <a:t>is </a:t>
            </a:r>
            <a:r>
              <a:rPr lang="en-GB" sz="2400" b="1" u="sng" kern="0" dirty="0">
                <a:solidFill>
                  <a:sysClr val="windowText" lastClr="000000"/>
                </a:solidFill>
                <a:ea typeface="Times New Roman"/>
              </a:rPr>
              <a:t>this</a:t>
            </a:r>
            <a:r>
              <a:rPr lang="en-GB" sz="2400" b="1" kern="0" dirty="0">
                <a:solidFill>
                  <a:sysClr val="windowText" lastClr="000000"/>
                </a:solidFill>
                <a:ea typeface="Times New Roman"/>
              </a:rPr>
              <a:t> feature being used in </a:t>
            </a:r>
            <a:r>
              <a:rPr lang="en-GB" sz="2400" b="1" u="sng" kern="0" dirty="0">
                <a:solidFill>
                  <a:sysClr val="windowText" lastClr="000000"/>
                </a:solidFill>
                <a:ea typeface="Times New Roman"/>
              </a:rPr>
              <a:t>this</a:t>
            </a:r>
            <a:r>
              <a:rPr lang="en-GB" sz="2400" b="1" kern="0" dirty="0">
                <a:solidFill>
                  <a:sysClr val="windowText" lastClr="000000"/>
                </a:solidFill>
                <a:ea typeface="Times New Roman"/>
              </a:rPr>
              <a:t> text</a:t>
            </a:r>
            <a:r>
              <a:rPr lang="en-GB" sz="2400" b="1" kern="0" dirty="0" smtClean="0">
                <a:solidFill>
                  <a:sysClr val="windowText" lastClr="000000"/>
                </a:solidFill>
                <a:ea typeface="Times New Roman"/>
              </a:rPr>
              <a:t>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243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25850" r="18794" b="40550"/>
          <a:stretch>
            <a:fillRect/>
          </a:stretch>
        </p:blipFill>
        <p:spPr bwMode="auto">
          <a:xfrm>
            <a:off x="0" y="0"/>
            <a:ext cx="901000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3284984"/>
            <a:ext cx="8856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3200" dirty="0" smtClean="0"/>
              <a:t>2 hour exam + 15 minutes </a:t>
            </a:r>
            <a:r>
              <a:rPr lang="en-GB" sz="3600" b="1" dirty="0" smtClean="0">
                <a:solidFill>
                  <a:srgbClr val="FF0000"/>
                </a:solidFill>
              </a:rPr>
              <a:t>reading</a:t>
            </a:r>
            <a:r>
              <a:rPr lang="en-GB" sz="3200" dirty="0" smtClean="0"/>
              <a:t> and </a:t>
            </a:r>
            <a:r>
              <a:rPr lang="en-GB" sz="3600" b="1" dirty="0" smtClean="0">
                <a:solidFill>
                  <a:srgbClr val="FF0000"/>
                </a:solidFill>
              </a:rPr>
              <a:t>annotation</a:t>
            </a:r>
            <a:r>
              <a:rPr lang="en-GB" sz="3200" dirty="0" smtClean="0"/>
              <a:t> time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1 hour on each section – don’t run out of time for Section B! </a:t>
            </a:r>
            <a:r>
              <a:rPr lang="en-GB" sz="3600" dirty="0" smtClean="0">
                <a:solidFill>
                  <a:srgbClr val="FF0000"/>
                </a:solidFill>
              </a:rPr>
              <a:t>Q6 </a:t>
            </a:r>
            <a:r>
              <a:rPr lang="en-GB" sz="3200" dirty="0" smtClean="0"/>
              <a:t>is worth 1/3 of the marks for this paper.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60%</a:t>
            </a:r>
            <a:r>
              <a:rPr lang="en-GB" sz="3200" dirty="0" smtClean="0"/>
              <a:t> of your GCSE grade</a:t>
            </a:r>
          </a:p>
        </p:txBody>
      </p:sp>
    </p:spTree>
    <p:extLst>
      <p:ext uri="{BB962C8B-B14F-4D97-AF65-F5344CB8AC3E}">
        <p14:creationId xmlns:p14="http://schemas.microsoft.com/office/powerpoint/2010/main" val="31813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2" y="-184043"/>
            <a:ext cx="8925098" cy="18002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4: Compare the ways in which language is used for effect…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57" y="1487591"/>
            <a:ext cx="8843087" cy="2820955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GB" sz="3600" b="1" dirty="0" smtClean="0"/>
              <a:t>REMEMBER TO:</a:t>
            </a:r>
            <a:endParaRPr lang="en-GB" sz="2400" b="1" dirty="0"/>
          </a:p>
          <a:p>
            <a:pPr lvl="1"/>
            <a:r>
              <a:rPr lang="en-GB" dirty="0" smtClean="0"/>
              <a:t>Use the phrase “both texts…” to help you compare</a:t>
            </a:r>
          </a:p>
          <a:p>
            <a:pPr lvl="1"/>
            <a:r>
              <a:rPr lang="en-GB" dirty="0" smtClean="0"/>
              <a:t>Include quotes to support your ideas (more than one where possible!)</a:t>
            </a:r>
          </a:p>
          <a:p>
            <a:pPr lvl="1"/>
            <a:r>
              <a:rPr lang="en-GB" dirty="0" smtClean="0"/>
              <a:t>Analyse the effect on the reader, linked to the purpose of the text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9452" y="4437112"/>
            <a:ext cx="626274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Sentence starters: </a:t>
            </a:r>
          </a:p>
          <a:p>
            <a:r>
              <a:rPr lang="en-GB" sz="2400" dirty="0" smtClean="0"/>
              <a:t>“Source 1 uses… whereas/ similarly… source 3…”</a:t>
            </a:r>
          </a:p>
          <a:p>
            <a:r>
              <a:rPr lang="en-GB" sz="2400" dirty="0" smtClean="0"/>
              <a:t>“The writer wants to emphasise…”</a:t>
            </a:r>
          </a:p>
          <a:p>
            <a:r>
              <a:rPr lang="en-GB" sz="2400" dirty="0" smtClean="0"/>
              <a:t>“The words… suggest…”</a:t>
            </a:r>
          </a:p>
          <a:p>
            <a:r>
              <a:rPr lang="en-GB" sz="2400" dirty="0" smtClean="0"/>
              <a:t>“A strong sense of … is created by…”</a:t>
            </a:r>
          </a:p>
          <a:p>
            <a:r>
              <a:rPr lang="en-GB" sz="2400" dirty="0" smtClean="0"/>
              <a:t>“The writer’s argument is strengthened by…”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4113946"/>
            <a:ext cx="2518334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TOP TIP</a:t>
            </a:r>
          </a:p>
          <a:p>
            <a:r>
              <a:rPr lang="en-GB" sz="2400" dirty="0" smtClean="0"/>
              <a:t>Use the PPT I gave you to help with this question!</a:t>
            </a:r>
          </a:p>
          <a:p>
            <a:r>
              <a:rPr lang="en-GB" sz="2400" dirty="0" smtClean="0"/>
              <a:t>Sources 1 and 3 are often easier to compare.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66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3CEC-0BC1-4A70-A7AE-D728E74118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92" y="170407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Key pointers for higher achievement </a:t>
            </a:r>
            <a:r>
              <a:rPr lang="en-GB" sz="2800" b="1" smtClean="0"/>
              <a:t>on HQ4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992" y="856439"/>
            <a:ext cx="8746504" cy="600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Analysis of language use &gt; comparison of texts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Selection of </a:t>
            </a:r>
            <a:r>
              <a:rPr lang="en-GB" sz="2200" b="1" dirty="0" smtClean="0"/>
              <a:t>a good example </a:t>
            </a:r>
            <a:r>
              <a:rPr lang="en-GB" sz="2200" dirty="0" smtClean="0"/>
              <a:t>&gt; showing knowledge of language techniques  (value of ‘vivid language’)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Exploration of EFFECTS of language use </a:t>
            </a:r>
            <a:r>
              <a:rPr lang="en-GB" sz="2200" b="1" dirty="0" smtClean="0"/>
              <a:t>in context </a:t>
            </a:r>
            <a:r>
              <a:rPr lang="en-GB" sz="2200" dirty="0" smtClean="0"/>
              <a:t>&gt; naming of parts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Looking </a:t>
            </a:r>
            <a:r>
              <a:rPr lang="en-GB" sz="2200" b="1" dirty="0" smtClean="0"/>
              <a:t>beyond the obvious </a:t>
            </a:r>
            <a:r>
              <a:rPr lang="en-GB" sz="2200" dirty="0" smtClean="0"/>
              <a:t>&gt; talking about individual techniques</a:t>
            </a:r>
          </a:p>
          <a:p>
            <a:pPr marL="742950" lvl="1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endParaRPr lang="en-GB" sz="2200" dirty="0" smtClean="0"/>
          </a:p>
          <a:p>
            <a:pPr marL="742950" lvl="1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Sound effects &gt; alliteration alone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Exploration of patterns of meaning &gt; writing about a list of words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Being </a:t>
            </a:r>
            <a:r>
              <a:rPr lang="en-GB" sz="2200" b="1" dirty="0" smtClean="0"/>
              <a:t>precise</a:t>
            </a:r>
            <a:r>
              <a:rPr lang="en-GB" sz="2200" dirty="0" smtClean="0"/>
              <a:t> about impact through verb/adjective choice &gt; stating the obvious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Comparing by mood/tone/impact &gt; forced comparison of techniques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GB" sz="2200" dirty="0" smtClean="0"/>
              <a:t>Quality &gt; quantity 	 </a:t>
            </a:r>
            <a:r>
              <a:rPr lang="en-GB" sz="2200" b="1" dirty="0" smtClean="0"/>
              <a:t>SAY A LOT ABOUT A LITTLE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9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5A11-1502-47FA-9773-776F51EFD3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9552" y="908720"/>
          <a:ext cx="8208911" cy="5355470"/>
        </p:xfrm>
        <a:graphic>
          <a:graphicData uri="http://schemas.openxmlformats.org/drawingml/2006/table">
            <a:tbl>
              <a:tblPr firstRow="1" firstCol="1" bandRow="1"/>
              <a:tblGrid>
                <a:gridCol w="774424"/>
                <a:gridCol w="7434487"/>
              </a:tblGrid>
              <a:tr h="85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MT"/>
                          <a:ea typeface="Times New Roman"/>
                          <a:cs typeface="ArialMT"/>
                        </a:rPr>
                        <a:t>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Times New Roman"/>
                        </a:rPr>
                        <a:t>Focus on language at all times </a:t>
                      </a:r>
                      <a:r>
                        <a:rPr lang="en-GB" sz="1800">
                          <a:effectLst/>
                          <a:latin typeface="Arial"/>
                          <a:ea typeface="Times New Roman"/>
                        </a:rPr>
                        <a:t>– no summary of meaning/ideas, type of text, possible audience. NO INTRODUCTIONS!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MT"/>
                          <a:ea typeface="Times New Roman"/>
                          <a:cs typeface="ArialMT"/>
                        </a:rPr>
                        <a:t>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Times New Roman"/>
                        </a:rPr>
                        <a:t>Make good selections</a:t>
                      </a: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Arial"/>
                          <a:ea typeface="Times New Roman"/>
                        </a:rPr>
                        <a:t>– </a:t>
                      </a:r>
                      <a:r>
                        <a:rPr lang="en-GB" sz="1800" b="1" dirty="0" smtClean="0">
                          <a:effectLst/>
                          <a:latin typeface="Arial"/>
                          <a:ea typeface="Times New Roman"/>
                        </a:rPr>
                        <a:t>start with</a:t>
                      </a:r>
                      <a:r>
                        <a:rPr lang="en-GB" sz="1800" b="1" baseline="0" dirty="0" smtClean="0">
                          <a:effectLst/>
                          <a:latin typeface="Arial"/>
                          <a:ea typeface="Times New Roman"/>
                        </a:rPr>
                        <a:t> the language itself IN SOURCE 3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language which is individual, distinctive, specific and interesting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language examples which you can make more than one comment about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MT"/>
                          <a:ea typeface="Times New Roman"/>
                          <a:cs typeface="ArialMT"/>
                        </a:rPr>
                        <a:t>3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Times New Roman"/>
                        </a:rPr>
                        <a:t>Develop</a:t>
                      </a: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 your comments on the effects/impact of the language used: consider different possible </a:t>
                      </a:r>
                      <a:r>
                        <a:rPr lang="en-GB" sz="1800" dirty="0" smtClean="0">
                          <a:effectLst/>
                          <a:latin typeface="Arial"/>
                          <a:ea typeface="Times New Roman"/>
                        </a:rPr>
                        <a:t>impacts/interpretations; </a:t>
                      </a: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link these to </a:t>
                      </a:r>
                      <a:r>
                        <a:rPr lang="en-GB" sz="1800" dirty="0" smtClean="0">
                          <a:effectLst/>
                          <a:latin typeface="Arial"/>
                          <a:ea typeface="Times New Roman"/>
                        </a:rPr>
                        <a:t>the</a:t>
                      </a:r>
                      <a:r>
                        <a:rPr lang="en-GB" sz="1800" baseline="0" dirty="0" smtClean="0">
                          <a:effectLst/>
                          <a:latin typeface="Arial"/>
                          <a:ea typeface="Times New Roman"/>
                        </a:rPr>
                        <a:t> context of the text </a:t>
                      </a:r>
                      <a:r>
                        <a:rPr lang="en-GB" sz="1800" b="1" baseline="0" dirty="0" smtClean="0">
                          <a:effectLst/>
                          <a:latin typeface="Arial"/>
                          <a:ea typeface="Times New Roman"/>
                        </a:rPr>
                        <a:t>(what impact is the writer trying to achieve?)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MT"/>
                          <a:ea typeface="Times New Roman"/>
                          <a:cs typeface="ArialMT"/>
                        </a:rPr>
                        <a:t>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Times New Roman"/>
                        </a:rPr>
                        <a:t>Say a lot about a little</a:t>
                      </a:r>
                      <a:r>
                        <a:rPr lang="en-GB" sz="1800">
                          <a:effectLst/>
                          <a:latin typeface="Arial"/>
                          <a:ea typeface="Times New Roman"/>
                        </a:rPr>
                        <a:t> – 3 or 4 well developed points will score more highly than lots of listing of features or undeveloped statements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MT"/>
                          <a:ea typeface="Times New Roman"/>
                          <a:cs typeface="ArialMT"/>
                        </a:rPr>
                        <a:t>5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Use language to signal what you are doing, </a:t>
                      </a:r>
                      <a:r>
                        <a:rPr lang="en-GB" sz="1800" dirty="0" smtClean="0">
                          <a:effectLst/>
                          <a:latin typeface="Arial"/>
                          <a:ea typeface="Times New Roman"/>
                        </a:rPr>
                        <a:t>e.g. vocabulary</a:t>
                      </a:r>
                      <a:r>
                        <a:rPr lang="en-GB" sz="1800" baseline="0" dirty="0" smtClean="0">
                          <a:effectLst/>
                          <a:latin typeface="Arial"/>
                          <a:ea typeface="Times New Roman"/>
                        </a:rPr>
                        <a:t> which specifies the effects achieved; language to signal </a:t>
                      </a:r>
                      <a:r>
                        <a:rPr lang="en-GB" sz="1800" dirty="0" smtClean="0">
                          <a:effectLst/>
                          <a:latin typeface="Arial"/>
                          <a:ea typeface="Times New Roman"/>
                        </a:rPr>
                        <a:t>comparison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MT"/>
                          <a:ea typeface="Times New Roman"/>
                          <a:cs typeface="ArialMT"/>
                        </a:rPr>
                        <a:t>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Make appropriate comparisons </a:t>
                      </a:r>
                      <a:r>
                        <a:rPr lang="en-GB" sz="1800" dirty="0" smtClean="0">
                          <a:effectLst/>
                          <a:latin typeface="Arial"/>
                          <a:ea typeface="Times New Roman"/>
                        </a:rPr>
                        <a:t>wher</a:t>
                      </a:r>
                      <a:r>
                        <a:rPr lang="en-GB" sz="1800" baseline="0" dirty="0" smtClean="0">
                          <a:effectLst/>
                          <a:latin typeface="Arial"/>
                          <a:ea typeface="Times New Roman"/>
                        </a:rPr>
                        <a:t>e you can</a:t>
                      </a:r>
                      <a:r>
                        <a:rPr lang="en-GB" sz="18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and  make sure you do point </a:t>
                      </a:r>
                      <a:r>
                        <a:rPr lang="en-GB" sz="1800" b="1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 for each </a:t>
                      </a:r>
                      <a:r>
                        <a:rPr lang="en-GB" sz="1800" b="1" dirty="0">
                          <a:effectLst/>
                          <a:latin typeface="Arial"/>
                          <a:ea typeface="Times New Roman"/>
                        </a:rPr>
                        <a:t>individual example </a:t>
                      </a:r>
                      <a:r>
                        <a:rPr lang="en-GB" sz="1800" dirty="0">
                          <a:effectLst/>
                          <a:latin typeface="Arial"/>
                          <a:ea typeface="Times New Roman"/>
                        </a:rPr>
                        <a:t>you select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401" y="21005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Priorities for Q4 responses </a:t>
            </a:r>
            <a:r>
              <a:rPr lang="en-GB" sz="2400" dirty="0" smtClean="0">
                <a:solidFill>
                  <a:prstClr val="black"/>
                </a:solidFill>
              </a:rPr>
              <a:t>– showing the right skills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6" y="1196752"/>
            <a:ext cx="3528392" cy="53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211960" y="2924944"/>
            <a:ext cx="4464496" cy="2448272"/>
          </a:xfrm>
          <a:prstGeom prst="wedgeEllipse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Q4 asks you to compare. You’ve just done a developed response on the source </a:t>
            </a:r>
            <a:r>
              <a:rPr lang="en-GB" smtClean="0">
                <a:solidFill>
                  <a:schemeClr val="bg1"/>
                </a:solidFill>
              </a:rPr>
              <a:t>for Q3;   </a:t>
            </a:r>
            <a:r>
              <a:rPr lang="en-GB" dirty="0" smtClean="0">
                <a:solidFill>
                  <a:schemeClr val="bg1"/>
                </a:solidFill>
              </a:rPr>
              <a:t>use this as your first Q4 text.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You’ve already done half of the work!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97522"/>
            <a:ext cx="4387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SECRET TRICK FOR Q4:</a:t>
            </a:r>
          </a:p>
        </p:txBody>
      </p:sp>
      <p:sp>
        <p:nvSpPr>
          <p:cNvPr id="5" name="Folded Corner 4"/>
          <p:cNvSpPr/>
          <p:nvPr/>
        </p:nvSpPr>
        <p:spPr>
          <a:xfrm rot="342899">
            <a:off x="4890035" y="404664"/>
            <a:ext cx="2232248" cy="216024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Compare the different ways in which language is used for effect in the two texts</a:t>
            </a:r>
          </a:p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16 marks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 rot="21291904">
            <a:off x="7016233" y="4785911"/>
            <a:ext cx="1944216" cy="1872208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16 marks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 24 minutes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291819">
            <a:off x="327163" y="230330"/>
            <a:ext cx="1864935" cy="1773543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solidFill>
                  <a:srgbClr val="FF0000"/>
                </a:solidFill>
              </a:rPr>
              <a:t>Q4</a:t>
            </a:r>
            <a:endParaRPr lang="en-GB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9903">
            <a:off x="2457279" y="375354"/>
            <a:ext cx="6400800" cy="17526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What language features can you comment on for Q4?</a:t>
            </a:r>
          </a:p>
          <a:p>
            <a:r>
              <a:rPr lang="en-GB" sz="3500" b="1" u="sng" dirty="0" smtClean="0">
                <a:solidFill>
                  <a:schemeClr val="tx1"/>
                </a:solidFill>
              </a:rPr>
              <a:t>Identify these in the texts</a:t>
            </a:r>
            <a:endParaRPr lang="en-GB" sz="3000" b="1" u="sn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64416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Word choice</a:t>
            </a:r>
            <a:endParaRPr lang="en-GB" sz="36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5724128" y="3360894"/>
            <a:ext cx="2463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First person (‘I’)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6516216" y="2644169"/>
            <a:ext cx="1919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Repetition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655186" y="5805264"/>
            <a:ext cx="4295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Statement/declarative sentences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2123728" y="4869160"/>
            <a:ext cx="3966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Personal opinions and feelings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5693365" y="5443374"/>
            <a:ext cx="2871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Using comparison 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7129142" y="3884114"/>
            <a:ext cx="172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Anecdotes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2785773" y="2147664"/>
            <a:ext cx="2882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direct address (‘you’) 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5240610" y="6070427"/>
            <a:ext cx="255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rhetorical question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098056" y="3244334"/>
            <a:ext cx="817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Facts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4752646" y="4407495"/>
            <a:ext cx="387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Interesting verbs and adverbs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174978" y="1916831"/>
            <a:ext cx="146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Adjectives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635896" y="2674946"/>
            <a:ext cx="14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Statistics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1898433" y="3359163"/>
            <a:ext cx="14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Proper nouns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285226" y="2875002"/>
            <a:ext cx="815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Lists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1398040" y="3789040"/>
            <a:ext cx="4475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Technical or subject specific words</a:t>
            </a:r>
            <a:endParaRPr lang="en-GB" sz="2400" dirty="0"/>
          </a:p>
        </p:txBody>
      </p:sp>
      <p:sp>
        <p:nvSpPr>
          <p:cNvPr id="24" name="Rectangle 23"/>
          <p:cNvSpPr/>
          <p:nvPr/>
        </p:nvSpPr>
        <p:spPr>
          <a:xfrm>
            <a:off x="2567548" y="5343599"/>
            <a:ext cx="277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Metaphor and simile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6804248" y="4959762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Senses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485928" y="5158933"/>
            <a:ext cx="1569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Alliteration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2349885" y="4221088"/>
            <a:ext cx="2059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Onomatopoeia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35496" y="4325758"/>
            <a:ext cx="2349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Personification</a:t>
            </a: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199600" y="6271810"/>
            <a:ext cx="1451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hyperbole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159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25577" r="28316" b="37211"/>
          <a:stretch/>
        </p:blipFill>
        <p:spPr bwMode="auto">
          <a:xfrm>
            <a:off x="208266" y="166919"/>
            <a:ext cx="3528392" cy="15877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25577" r="28316" b="37211"/>
          <a:stretch/>
        </p:blipFill>
        <p:spPr bwMode="auto">
          <a:xfrm>
            <a:off x="208266" y="1907095"/>
            <a:ext cx="3528392" cy="15877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25577" r="28316" b="37211"/>
          <a:stretch/>
        </p:blipFill>
        <p:spPr bwMode="auto">
          <a:xfrm>
            <a:off x="208266" y="3653348"/>
            <a:ext cx="3528392" cy="15877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olded Corner 2"/>
          <p:cNvSpPr/>
          <p:nvPr/>
        </p:nvSpPr>
        <p:spPr>
          <a:xfrm rot="21203787">
            <a:off x="294323" y="4893965"/>
            <a:ext cx="1782083" cy="1704932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Compare the different ways in which language is used for effect in the two texts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16 marks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Emotions?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5163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Tone?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4004113"/>
            <a:ext cx="257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Factual/ opinionative?</a:t>
            </a:r>
            <a:endParaRPr lang="en-GB" dirty="0"/>
          </a:p>
        </p:txBody>
      </p:sp>
      <p:sp>
        <p:nvSpPr>
          <p:cNvPr id="10" name="Folded Corner 9"/>
          <p:cNvSpPr/>
          <p:nvPr/>
        </p:nvSpPr>
        <p:spPr>
          <a:xfrm rot="415482">
            <a:off x="6689909" y="281388"/>
            <a:ext cx="2052245" cy="1810978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Choose the evidence that you will use for each question, thinking about how they link together…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566331">
            <a:off x="4538393" y="2288039"/>
            <a:ext cx="1440160" cy="936104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254156" y="2209476"/>
            <a:ext cx="26268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These links will become your paragraph starting sentences…</a:t>
            </a:r>
          </a:p>
          <a:p>
            <a:endParaRPr lang="en-GB" sz="2000" dirty="0" smtClean="0"/>
          </a:p>
          <a:p>
            <a:r>
              <a:rPr lang="en-GB" sz="2000" b="1" dirty="0" smtClean="0"/>
              <a:t>“Both of the texts use language to show negative emotions…”</a:t>
            </a:r>
          </a:p>
          <a:p>
            <a:endParaRPr lang="en-GB" sz="2000" i="1" dirty="0" smtClean="0"/>
          </a:p>
          <a:p>
            <a:r>
              <a:rPr lang="en-GB" sz="2000" b="1" dirty="0" smtClean="0"/>
              <a:t>“The two texts use language to show different emotions…”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 rot="187406">
            <a:off x="7739534" y="5363809"/>
            <a:ext cx="151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FF0000"/>
                </a:solidFill>
              </a:rPr>
              <a:t>x3</a:t>
            </a:r>
            <a:endParaRPr lang="en-GB" sz="8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1582815">
            <a:off x="3491880" y="5429441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What impact is the writer trying to achieve?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9112566">
            <a:off x="4834306" y="4503102"/>
            <a:ext cx="1440160" cy="93610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3411970">
            <a:off x="4856685" y="1270059"/>
            <a:ext cx="1440160" cy="936104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8921895">
            <a:off x="4742891" y="3149738"/>
            <a:ext cx="1440160" cy="936104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16632"/>
            <a:ext cx="8925098" cy="267693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100" b="1" dirty="0" smtClean="0">
                <a:solidFill>
                  <a:srgbClr val="FF0000"/>
                </a:solidFill>
              </a:rPr>
              <a:t>Question 4: Now </a:t>
            </a:r>
            <a:r>
              <a:rPr lang="en-GB" sz="4100" b="1" dirty="0">
                <a:solidFill>
                  <a:srgbClr val="FF0000"/>
                </a:solidFill>
              </a:rPr>
              <a:t>refer to Source </a:t>
            </a:r>
            <a:r>
              <a:rPr lang="en-GB" sz="4100" b="1" dirty="0" smtClean="0">
                <a:solidFill>
                  <a:srgbClr val="FF0000"/>
                </a:solidFill>
              </a:rPr>
              <a:t>3 and </a:t>
            </a:r>
            <a:r>
              <a:rPr lang="en-GB" sz="4100" b="1" dirty="0">
                <a:solidFill>
                  <a:srgbClr val="FF0000"/>
                </a:solidFill>
              </a:rPr>
              <a:t>either Source 1 or Source </a:t>
            </a:r>
            <a:r>
              <a:rPr lang="en-GB" sz="4100" b="1" dirty="0" smtClean="0">
                <a:solidFill>
                  <a:srgbClr val="FF0000"/>
                </a:solidFill>
              </a:rPr>
              <a:t>2. You </a:t>
            </a:r>
            <a:r>
              <a:rPr lang="en-GB" sz="4100" b="1" dirty="0">
                <a:solidFill>
                  <a:srgbClr val="FF0000"/>
                </a:solidFill>
              </a:rPr>
              <a:t>are going to compare the two texts, one of which you have chosen</a:t>
            </a:r>
            <a:r>
              <a:rPr lang="en-GB" sz="41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GB" b="1" u="sng" dirty="0" smtClean="0">
                <a:solidFill>
                  <a:srgbClr val="FF0000"/>
                </a:solidFill>
              </a:rPr>
              <a:t>Compare </a:t>
            </a:r>
            <a:r>
              <a:rPr lang="en-GB" b="1" u="sng" dirty="0">
                <a:solidFill>
                  <a:srgbClr val="FF0000"/>
                </a:solidFill>
              </a:rPr>
              <a:t>the ways in which language is used for effect in </a:t>
            </a:r>
            <a:r>
              <a:rPr lang="en-GB" b="1" u="sng" dirty="0" smtClean="0">
                <a:solidFill>
                  <a:srgbClr val="FF0000"/>
                </a:solidFill>
              </a:rPr>
              <a:t>the two </a:t>
            </a:r>
            <a:r>
              <a:rPr lang="en-GB" b="1" u="sng" dirty="0">
                <a:solidFill>
                  <a:srgbClr val="FF0000"/>
                </a:solidFill>
              </a:rPr>
              <a:t>texts</a:t>
            </a:r>
            <a:r>
              <a:rPr lang="en-GB" b="1" u="sng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GB" sz="4100" b="1" dirty="0">
                <a:solidFill>
                  <a:srgbClr val="FF0000"/>
                </a:solidFill>
              </a:rPr>
              <a:t>Give some examples and analyse the effects.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793" t="22700" r="27489" b="26790"/>
          <a:stretch/>
        </p:blipFill>
        <p:spPr>
          <a:xfrm>
            <a:off x="107505" y="2793572"/>
            <a:ext cx="4896544" cy="3111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265" t="25220" r="28738" b="24380"/>
          <a:stretch/>
        </p:blipFill>
        <p:spPr>
          <a:xfrm rot="479918">
            <a:off x="4907168" y="2829729"/>
            <a:ext cx="2905289" cy="191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557" t="21860" r="27557" b="20273"/>
          <a:stretch/>
        </p:blipFill>
        <p:spPr>
          <a:xfrm rot="21131890">
            <a:off x="4775555" y="4445558"/>
            <a:ext cx="4024310" cy="29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a question 4 mark scheme bands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833"/>
            <a:ext cx="9144000" cy="5794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en-GB" b="1" dirty="0" smtClean="0"/>
              <a:t>Section A – Top Tips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89654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Read the questions before you read the texts</a:t>
            </a:r>
          </a:p>
          <a:p>
            <a:pPr eaLnBrk="1" hangingPunct="1"/>
            <a:r>
              <a:rPr lang="en-GB" sz="2800" dirty="0" smtClean="0"/>
              <a:t>Highlight key words in the questions to make sure that you understand what the question is asking you to do</a:t>
            </a:r>
          </a:p>
          <a:p>
            <a:pPr eaLnBrk="1" hangingPunct="1"/>
            <a:r>
              <a:rPr lang="en-GB" sz="2800" dirty="0" smtClean="0"/>
              <a:t>Make sure you highlight / annotate relevant parts of the texts as you are reading</a:t>
            </a:r>
          </a:p>
          <a:p>
            <a:pPr eaLnBrk="1" hangingPunct="1"/>
            <a:r>
              <a:rPr lang="en-GB" sz="2800" dirty="0" smtClean="0"/>
              <a:t>Make sure you explain your ideas about the techniques used – remember the impact on the reader and the purpose of the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Section B: </a:t>
            </a:r>
            <a:r>
              <a:rPr lang="en-GB" sz="2800" b="1" dirty="0" smtClean="0"/>
              <a:t>Writing</a:t>
            </a:r>
          </a:p>
          <a:p>
            <a:endParaRPr lang="en-GB" sz="2400" b="1" dirty="0"/>
          </a:p>
          <a:p>
            <a:r>
              <a:rPr lang="en-GB" sz="2800" b="1" dirty="0" smtClean="0"/>
              <a:t>1 hour.</a:t>
            </a:r>
          </a:p>
          <a:p>
            <a:r>
              <a:rPr lang="en-GB" sz="2800" dirty="0" smtClean="0"/>
              <a:t>You will be asked two questions and should answer them both. </a:t>
            </a:r>
          </a:p>
          <a:p>
            <a:endParaRPr lang="en-GB" sz="2800" dirty="0"/>
          </a:p>
          <a:p>
            <a:r>
              <a:rPr lang="en-GB" sz="2800" b="1" dirty="0" smtClean="0"/>
              <a:t>Q5: </a:t>
            </a:r>
            <a:r>
              <a:rPr lang="en-GB" sz="2800" dirty="0" smtClean="0"/>
              <a:t>Inform </a:t>
            </a:r>
            <a:r>
              <a:rPr lang="en-GB" sz="2800" smtClean="0"/>
              <a:t>/ explain / </a:t>
            </a:r>
            <a:r>
              <a:rPr lang="en-GB" sz="2800" dirty="0" smtClean="0"/>
              <a:t>describe, based on personal details: 16 marks.  25 minutes.</a:t>
            </a:r>
          </a:p>
          <a:p>
            <a:endParaRPr lang="en-GB" sz="2800" dirty="0" smtClean="0"/>
          </a:p>
          <a:p>
            <a:r>
              <a:rPr lang="en-GB" sz="2800" b="1" dirty="0" smtClean="0"/>
              <a:t>Q6: </a:t>
            </a:r>
            <a:r>
              <a:rPr lang="en-GB" sz="2800" dirty="0" smtClean="0"/>
              <a:t>Argue / persuade / create a viewpoint which must be sustained:  24 marks.  35 minutes.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37550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3143240" y="714356"/>
            <a:ext cx="157163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57752" y="57148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15 MINS READING TIME + 1 ½ MINUTES PER MARK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(8 MARKS = 12 MINUTES)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43240" y="1219786"/>
            <a:ext cx="157163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57752" y="100010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DON’T LEAVE ANY BLANKS!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00562" y="2786058"/>
            <a:ext cx="57150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628" y="279142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USE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QUOTATIONS; ALL OF THE INFORMATION IS IN THE TEXTS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4166250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REMEMBER TO QWERTY THE LANGUAGE AND PRESENTATION QUESTIONS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3" grpId="0"/>
      <p:bldP spid="1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07444"/>
            <a:ext cx="8568952" cy="3785652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Assessment Objectives for Section B:</a:t>
            </a:r>
          </a:p>
          <a:p>
            <a:endParaRPr lang="en-GB" sz="2400" b="1" dirty="0" smtClean="0"/>
          </a:p>
          <a:p>
            <a:r>
              <a:rPr lang="en-GB" sz="2000" dirty="0" smtClean="0"/>
              <a:t>(</a:t>
            </a:r>
            <a:r>
              <a:rPr lang="en-GB" sz="2000" dirty="0" err="1" smtClean="0"/>
              <a:t>i</a:t>
            </a:r>
            <a:r>
              <a:rPr lang="en-GB" sz="2000" dirty="0" smtClean="0"/>
              <a:t>) Write to communicate clearly and effectively using and adapting forms and selecting </a:t>
            </a:r>
            <a:r>
              <a:rPr lang="en-GB" sz="2800" b="1" dirty="0" smtClean="0">
                <a:solidFill>
                  <a:srgbClr val="FF0000"/>
                </a:solidFill>
              </a:rPr>
              <a:t>VOCABULARY</a:t>
            </a:r>
            <a:r>
              <a:rPr lang="en-GB" sz="2000" dirty="0" smtClean="0"/>
              <a:t> appropriate to task and purpose in ways that engage the reader.</a:t>
            </a:r>
            <a:endParaRPr lang="en-GB" sz="2000" dirty="0" smtClean="0">
              <a:solidFill>
                <a:srgbClr val="FFFF00"/>
              </a:solidFill>
            </a:endParaRPr>
          </a:p>
          <a:p>
            <a:r>
              <a:rPr lang="en-GB" sz="2000" dirty="0" smtClean="0"/>
              <a:t>(ii) Organise information and ideas into structured and sequenced sentences, </a:t>
            </a:r>
            <a:r>
              <a:rPr lang="en-GB" sz="2800" b="1" dirty="0" smtClean="0">
                <a:solidFill>
                  <a:srgbClr val="FF0000"/>
                </a:solidFill>
              </a:rPr>
              <a:t>PARAGRAPHS</a:t>
            </a:r>
            <a:r>
              <a:rPr lang="en-GB" sz="2000" dirty="0" smtClean="0"/>
              <a:t> and whole texts, using a variety of structural features to support cohesion and overall coherence.</a:t>
            </a:r>
            <a:endParaRPr lang="en-GB" sz="2000" dirty="0" smtClean="0">
              <a:solidFill>
                <a:srgbClr val="CC99FF"/>
              </a:solidFill>
            </a:endParaRPr>
          </a:p>
          <a:p>
            <a:r>
              <a:rPr lang="en-GB" sz="2000" dirty="0" smtClean="0"/>
              <a:t>(iii) Use a range of </a:t>
            </a:r>
            <a:r>
              <a:rPr lang="en-GB" sz="2800" b="1" dirty="0" smtClean="0">
                <a:solidFill>
                  <a:srgbClr val="FF0000"/>
                </a:solidFill>
              </a:rPr>
              <a:t>SENTENCE STRUCTURES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for clarity, purpose and effect, with accurate </a:t>
            </a:r>
            <a:r>
              <a:rPr lang="en-GB" sz="2800" b="1" dirty="0" smtClean="0">
                <a:solidFill>
                  <a:srgbClr val="FF0000"/>
                </a:solidFill>
              </a:rPr>
              <a:t>SPELLING</a:t>
            </a:r>
            <a:r>
              <a:rPr lang="en-GB" sz="2000" dirty="0" smtClean="0"/>
              <a:t> and </a:t>
            </a:r>
            <a:r>
              <a:rPr lang="en-GB" sz="2800" b="1" dirty="0" smtClean="0">
                <a:solidFill>
                  <a:srgbClr val="FF0000"/>
                </a:solidFill>
              </a:rPr>
              <a:t>PUNCTUATION</a:t>
            </a:r>
            <a:r>
              <a:rPr lang="en-GB" sz="2000" dirty="0" smtClean="0"/>
              <a:t>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86916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These are the same skills you have practised in your controlled assessments.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033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226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Make sure that you…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" y="947514"/>
            <a:ext cx="8229600" cy="485775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Show that you have understood the </a:t>
            </a:r>
            <a:r>
              <a:rPr lang="en-GB" sz="2400" b="1" dirty="0" smtClean="0"/>
              <a:t>T</a:t>
            </a:r>
            <a:r>
              <a:rPr lang="en-GB" sz="2400" dirty="0" smtClean="0"/>
              <a:t>ype, </a:t>
            </a:r>
            <a:r>
              <a:rPr lang="en-GB" sz="2400" b="1" dirty="0" smtClean="0"/>
              <a:t>A</a:t>
            </a:r>
            <a:r>
              <a:rPr lang="en-GB" sz="2400" dirty="0" smtClean="0"/>
              <a:t>udience and </a:t>
            </a:r>
            <a:r>
              <a:rPr lang="en-GB" sz="2400" b="1" dirty="0" smtClean="0"/>
              <a:t>P</a:t>
            </a:r>
            <a:r>
              <a:rPr lang="en-GB" sz="2400" dirty="0" smtClean="0"/>
              <a:t>urpose for the writing</a:t>
            </a:r>
          </a:p>
          <a:p>
            <a:r>
              <a:rPr lang="en-GB" sz="2400" dirty="0"/>
              <a:t>Use appropriate language, structure and presentational devices for the genre you have been given </a:t>
            </a:r>
          </a:p>
          <a:p>
            <a:pPr eaLnBrk="1" hangingPunct="1"/>
            <a:endParaRPr lang="en-GB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641" t="18500" r="31788" b="68900"/>
          <a:stretch>
            <a:fillRect/>
          </a:stretch>
        </p:blipFill>
        <p:spPr bwMode="auto">
          <a:xfrm>
            <a:off x="457200" y="2829274"/>
            <a:ext cx="8429136" cy="15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08304" y="4365104"/>
            <a:ext cx="151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paragraphs to help make your meaning clear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4338970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 variety of sentences </a:t>
            </a:r>
            <a:r>
              <a:rPr lang="en-GB" dirty="0" smtClean="0"/>
              <a:t>effectively, varying your sentence openings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5135" y="4371272"/>
            <a:ext cx="1678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appropriate and interesting vocabulary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5243" y="4330622"/>
            <a:ext cx="1609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sure your work is </a:t>
            </a:r>
            <a:r>
              <a:rPr lang="en-GB" dirty="0" smtClean="0"/>
              <a:t>accurate, using a full range of punctuation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63690" y="4342420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 variety of </a:t>
            </a:r>
            <a:r>
              <a:rPr lang="en-GB" dirty="0" smtClean="0"/>
              <a:t>appropriate connectives to link your ideas, sentences, and paragraphs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9903">
            <a:off x="2457279" y="375354"/>
            <a:ext cx="6400800" cy="17526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As well as </a:t>
            </a:r>
            <a:r>
              <a:rPr lang="en-GB" sz="4000" b="1" dirty="0" smtClean="0">
                <a:solidFill>
                  <a:srgbClr val="FF0000"/>
                </a:solidFill>
              </a:rPr>
              <a:t>noticing</a:t>
            </a:r>
            <a:r>
              <a:rPr lang="en-GB" sz="4000" b="1" dirty="0" smtClean="0">
                <a:solidFill>
                  <a:schemeClr val="tx1"/>
                </a:solidFill>
              </a:rPr>
              <a:t> these things in Q4, you can </a:t>
            </a:r>
            <a:r>
              <a:rPr lang="en-GB" sz="4000" b="1" dirty="0" smtClean="0">
                <a:solidFill>
                  <a:srgbClr val="FF0000"/>
                </a:solidFill>
              </a:rPr>
              <a:t>use</a:t>
            </a:r>
            <a:r>
              <a:rPr lang="en-GB" sz="4000" b="1" dirty="0" smtClean="0">
                <a:solidFill>
                  <a:schemeClr val="tx1"/>
                </a:solidFill>
              </a:rPr>
              <a:t> them in Q5 &amp; Q6…</a:t>
            </a:r>
            <a:endParaRPr lang="en-GB" sz="3000" b="1" u="sn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64416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Word choice</a:t>
            </a:r>
            <a:endParaRPr lang="en-GB" sz="36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5724128" y="3360894"/>
            <a:ext cx="2463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First person (‘I’)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6516216" y="2644169"/>
            <a:ext cx="1919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Repetition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655186" y="5805264"/>
            <a:ext cx="4295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Statement/declarative sentences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2123728" y="4869160"/>
            <a:ext cx="3966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Personal opinions and feelings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5693365" y="5443374"/>
            <a:ext cx="2871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Using comparison 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7129142" y="3884114"/>
            <a:ext cx="172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Anecdotes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2785773" y="2147664"/>
            <a:ext cx="2882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direct address (‘you’) 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5240610" y="6070427"/>
            <a:ext cx="255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rhetorical question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098056" y="3244334"/>
            <a:ext cx="817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Facts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4752646" y="4407495"/>
            <a:ext cx="387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Interesting verbs and adverbs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174978" y="1916831"/>
            <a:ext cx="146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Adjectives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635896" y="2674946"/>
            <a:ext cx="14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Statistics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1898433" y="3359163"/>
            <a:ext cx="14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Proper nouns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285226" y="2875002"/>
            <a:ext cx="815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Lists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1398040" y="3789040"/>
            <a:ext cx="4475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Technical or subject specific words</a:t>
            </a:r>
            <a:endParaRPr lang="en-GB" sz="2400" dirty="0"/>
          </a:p>
        </p:txBody>
      </p:sp>
      <p:sp>
        <p:nvSpPr>
          <p:cNvPr id="24" name="Rectangle 23"/>
          <p:cNvSpPr/>
          <p:nvPr/>
        </p:nvSpPr>
        <p:spPr>
          <a:xfrm>
            <a:off x="2567548" y="5343599"/>
            <a:ext cx="2779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Metaphor and simile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6804248" y="4959762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Senses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485928" y="5158933"/>
            <a:ext cx="1569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Alliteration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2349885" y="4221088"/>
            <a:ext cx="2059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Onomatopoeia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35496" y="4325758"/>
            <a:ext cx="2349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Personification</a:t>
            </a:r>
            <a:endParaRPr lang="en-GB" sz="28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102">
            <a:off x="1487026" y="295123"/>
            <a:ext cx="1173184" cy="17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99600" y="6271810"/>
            <a:ext cx="1451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hyperbole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90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2" t="25000" r="38263" b="32884"/>
          <a:stretch/>
        </p:blipFill>
        <p:spPr bwMode="auto">
          <a:xfrm rot="21386185">
            <a:off x="251520" y="239498"/>
            <a:ext cx="2600636" cy="257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46911">
            <a:off x="3131840" y="47667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0000"/>
                </a:solidFill>
              </a:rPr>
              <a:t>Q5 vs Q6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437298">
            <a:off x="2568152" y="206659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16 marks: </a:t>
            </a:r>
          </a:p>
          <a:p>
            <a:pPr algn="ctr"/>
            <a:r>
              <a:rPr lang="en-GB" sz="3200" dirty="0" smtClean="0"/>
              <a:t>24 minutes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 rot="241246">
            <a:off x="5603740" y="205148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24 marks: </a:t>
            </a:r>
          </a:p>
          <a:p>
            <a:pPr algn="ctr"/>
            <a:r>
              <a:rPr lang="en-GB" sz="3200" dirty="0" smtClean="0"/>
              <a:t>36 minutes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7680" y="4369333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Examiners often comment that this question is ‘</a:t>
            </a:r>
            <a:r>
              <a:rPr lang="en-GB" sz="2000" smtClean="0"/>
              <a:t>overwritten’.</a:t>
            </a:r>
            <a:endParaRPr lang="en-GB" sz="2000" dirty="0"/>
          </a:p>
        </p:txBody>
      </p:sp>
      <p:sp>
        <p:nvSpPr>
          <p:cNvPr id="10" name="Right Arrow 9"/>
          <p:cNvSpPr/>
          <p:nvPr/>
        </p:nvSpPr>
        <p:spPr>
          <a:xfrm rot="18980302">
            <a:off x="2788928" y="3171145"/>
            <a:ext cx="1440160" cy="936104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4554661">
            <a:off x="6401040" y="3281607"/>
            <a:ext cx="1440160" cy="936104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40308" y="4509655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question is worth more than any other on the exam paper. Do it </a:t>
            </a:r>
            <a:r>
              <a:rPr lang="en-GB" sz="2000" b="1" dirty="0" smtClean="0"/>
              <a:t>before</a:t>
            </a:r>
            <a:r>
              <a:rPr lang="en-GB" sz="2000" dirty="0" smtClean="0"/>
              <a:t> Q5 to ensure you do it justice.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227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Q5: </a:t>
            </a:r>
            <a:r>
              <a:rPr lang="en-GB" sz="3600" dirty="0" smtClean="0"/>
              <a:t>Inform / explain / </a:t>
            </a:r>
            <a:r>
              <a:rPr lang="en-GB" sz="3600" b="1" dirty="0" smtClean="0">
                <a:solidFill>
                  <a:srgbClr val="FF0000"/>
                </a:solidFill>
              </a:rPr>
              <a:t>describe</a:t>
            </a:r>
            <a:r>
              <a:rPr lang="en-GB" sz="3600" dirty="0" smtClean="0"/>
              <a:t>, based on personal details: 16 marks.  25 minutes.</a:t>
            </a:r>
          </a:p>
          <a:p>
            <a:endParaRPr lang="en-GB" sz="2800" dirty="0"/>
          </a:p>
          <a:p>
            <a:r>
              <a:rPr lang="en-GB" sz="2800" b="1" dirty="0" smtClean="0"/>
              <a:t>10 marks </a:t>
            </a:r>
            <a:r>
              <a:rPr lang="en-GB" sz="2800" dirty="0" smtClean="0"/>
              <a:t>– use of language and detail; writing appropriately for audience and purpose; use of paragraphs</a:t>
            </a:r>
          </a:p>
          <a:p>
            <a:r>
              <a:rPr lang="en-GB" sz="2800" b="1" dirty="0" smtClean="0"/>
              <a:t>6 marks </a:t>
            </a:r>
            <a:r>
              <a:rPr lang="en-GB" sz="2800" dirty="0" smtClean="0"/>
              <a:t>– spelling, punctuation, and sentence structure; use of standard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77768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Aim to plan and write 1-2 sides.</a:t>
            </a:r>
          </a:p>
          <a:p>
            <a:pPr algn="ctr"/>
            <a:r>
              <a:rPr lang="en-GB" sz="2400" dirty="0" smtClean="0"/>
              <a:t>Identify purpose and audience before you start.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732" y="4660794"/>
            <a:ext cx="46805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Spend 25 minutes on this question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498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2" y="-184043"/>
            <a:ext cx="8925098" cy="1164771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5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834" y="886615"/>
            <a:ext cx="8783028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Describe: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Use your senses – colour, size, smells, weather, place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Similes, metaphors, personification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Vivid language – adjectives, adverbs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Verbs to create contrasts, bold pictures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3930728"/>
            <a:ext cx="443687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TOP TIP</a:t>
            </a:r>
          </a:p>
          <a:p>
            <a:r>
              <a:rPr lang="en-GB" sz="2400" dirty="0" smtClean="0"/>
              <a:t>Use source 3 as a style model: it describes and explains.</a:t>
            </a:r>
          </a:p>
          <a:p>
            <a:r>
              <a:rPr lang="en-GB" sz="2400" dirty="0" smtClean="0"/>
              <a:t>Don’t forget 1/3 of the marks for this paper are for spelling, grammar and punctuation. Watch out for basic errors!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3834" y="2962669"/>
            <a:ext cx="87830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Explain: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What, where, why, when and who.</a:t>
            </a:r>
            <a:r>
              <a:rPr lang="en-GB" sz="2400" b="1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884" y="3930728"/>
            <a:ext cx="428610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Structure: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Engaging opening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Shorter paragraphs that follow on/link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Mix of sentence lengths and openers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Bold ending (link to the start)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259341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DO BOTH!!!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402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18500" r="31788" b="68900"/>
          <a:stretch>
            <a:fillRect/>
          </a:stretch>
        </p:blipFill>
        <p:spPr bwMode="auto">
          <a:xfrm>
            <a:off x="457200" y="2829274"/>
            <a:ext cx="8429136" cy="15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08304" y="4365104"/>
            <a:ext cx="151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paragraphs to help make your meaning clear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4338970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 variety of sentences </a:t>
            </a:r>
            <a:r>
              <a:rPr lang="en-GB" dirty="0" smtClean="0"/>
              <a:t>effectively, varying your sentence openings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5135" y="4371272"/>
            <a:ext cx="1678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appropriate and interesting vocabulary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5243" y="4330622"/>
            <a:ext cx="1609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sure your work is </a:t>
            </a:r>
            <a:r>
              <a:rPr lang="en-GB" dirty="0" smtClean="0"/>
              <a:t>accurate, using a full range of punctuation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63690" y="4342420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 variety of </a:t>
            </a:r>
            <a:r>
              <a:rPr lang="en-GB" dirty="0" smtClean="0"/>
              <a:t>appropriate connectives to link your ideas, sentences, and paragraphs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3464" y="458633"/>
            <a:ext cx="8634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5. A website called </a:t>
            </a:r>
            <a:r>
              <a:rPr lang="en-GB" sz="2400" i="1" dirty="0" smtClean="0"/>
              <a:t>We Did It!</a:t>
            </a:r>
            <a:r>
              <a:rPr lang="en-GB" sz="2400" dirty="0" smtClean="0"/>
              <a:t>, which focuses on inspirational stories by teenagers,</a:t>
            </a:r>
            <a:r>
              <a:rPr lang="en-GB" sz="2400" i="1" dirty="0" smtClean="0"/>
              <a:t> </a:t>
            </a:r>
            <a:r>
              <a:rPr lang="en-GB" sz="2400" dirty="0" smtClean="0"/>
              <a:t>is asking for contributions. Write an entry for it which </a:t>
            </a:r>
            <a:r>
              <a:rPr lang="en-GB" sz="2400" b="1" dirty="0" smtClean="0"/>
              <a:t>describes</a:t>
            </a:r>
            <a:r>
              <a:rPr lang="en-GB" sz="2400" dirty="0" smtClean="0"/>
              <a:t> an achievement or accomplishment you are proud of. </a:t>
            </a:r>
            <a:r>
              <a:rPr lang="en-GB" sz="2400" b="1" dirty="0" smtClean="0"/>
              <a:t>Explain</a:t>
            </a:r>
            <a:r>
              <a:rPr lang="en-GB" sz="2400" dirty="0" smtClean="0"/>
              <a:t> how you overcame any difficulties or obstacles in your way.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00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b question 5 bands 3 and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837" y="0"/>
            <a:ext cx="66103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b question 5 ao3iii ao4iii.jpg"/>
          <p:cNvPicPr>
            <a:picLocks noChangeAspect="1"/>
          </p:cNvPicPr>
          <p:nvPr/>
        </p:nvPicPr>
        <p:blipFill rotWithShape="1">
          <a:blip r:embed="rId2" cstate="print"/>
          <a:srcRect b="42650"/>
          <a:stretch/>
        </p:blipFill>
        <p:spPr>
          <a:xfrm>
            <a:off x="15988" y="476672"/>
            <a:ext cx="9169156" cy="566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7450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Q6: </a:t>
            </a:r>
            <a:r>
              <a:rPr lang="en-GB" sz="3600" dirty="0" smtClean="0"/>
              <a:t>Argue / </a:t>
            </a:r>
            <a:r>
              <a:rPr lang="en-GB" sz="3600" b="1" dirty="0" smtClean="0">
                <a:solidFill>
                  <a:srgbClr val="FF0000"/>
                </a:solidFill>
              </a:rPr>
              <a:t>persuade</a:t>
            </a:r>
            <a:r>
              <a:rPr lang="en-GB" sz="3600" dirty="0" smtClean="0"/>
              <a:t> / create a viewpoint which must be sustained:  24 marks.  35 minutes.</a:t>
            </a:r>
          </a:p>
          <a:p>
            <a:endParaRPr lang="en-GB" sz="2800" dirty="0"/>
          </a:p>
          <a:p>
            <a:r>
              <a:rPr lang="en-GB" sz="2800" b="1" dirty="0" smtClean="0"/>
              <a:t>16 marks </a:t>
            </a:r>
            <a:r>
              <a:rPr lang="en-GB" sz="2800" dirty="0" smtClean="0"/>
              <a:t>– use of language and detail; writing appropriately for audience and purpose; use of paragraphs</a:t>
            </a:r>
          </a:p>
          <a:p>
            <a:r>
              <a:rPr lang="en-GB" sz="2800" b="1" dirty="0"/>
              <a:t>8</a:t>
            </a:r>
            <a:r>
              <a:rPr lang="en-GB" sz="2800" b="1" dirty="0" smtClean="0"/>
              <a:t> marks </a:t>
            </a:r>
            <a:r>
              <a:rPr lang="en-GB" sz="2800" dirty="0" smtClean="0"/>
              <a:t>– spelling, punctuation, and sentence structure; use of standard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469031"/>
            <a:ext cx="864096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Aim to plan and write at least 2 sides.</a:t>
            </a:r>
          </a:p>
          <a:p>
            <a:pPr algn="ctr"/>
            <a:r>
              <a:rPr lang="en-GB" sz="2400" dirty="0" smtClean="0"/>
              <a:t>Identify purpose and audience before you start.</a:t>
            </a:r>
          </a:p>
          <a:p>
            <a:pPr algn="ctr"/>
            <a:r>
              <a:rPr lang="en-GB" sz="2400" dirty="0" smtClean="0"/>
              <a:t>Do this question before Q5! It’s worth more and is more difficult.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1740" y="4836931"/>
            <a:ext cx="46805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Spend 35 minutes on this question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620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SECTION A: READING – Assessment Objectives </a:t>
            </a:r>
            <a:endParaRPr lang="en-GB" sz="2400" b="1" dirty="0" smtClean="0"/>
          </a:p>
          <a:p>
            <a:endParaRPr lang="en-GB" sz="2400" b="1" dirty="0"/>
          </a:p>
          <a:p>
            <a:pPr marL="400050" indent="-400050">
              <a:buAutoNum type="romanLcPeriod"/>
            </a:pPr>
            <a:r>
              <a:rPr lang="en-GB" sz="2400" dirty="0" smtClean="0"/>
              <a:t>Read </a:t>
            </a:r>
            <a:r>
              <a:rPr lang="en-GB" sz="2400" dirty="0"/>
              <a:t>and </a:t>
            </a:r>
            <a:r>
              <a:rPr lang="en-GB" sz="2800" b="1" dirty="0">
                <a:solidFill>
                  <a:srgbClr val="FF0000"/>
                </a:solidFill>
              </a:rPr>
              <a:t>understand</a:t>
            </a:r>
            <a:r>
              <a:rPr lang="en-GB" sz="2400" dirty="0"/>
              <a:t> texts, </a:t>
            </a:r>
            <a:r>
              <a:rPr lang="en-GB" sz="2800" b="1" dirty="0">
                <a:solidFill>
                  <a:srgbClr val="FF0000"/>
                </a:solidFill>
              </a:rPr>
              <a:t>selecting material </a:t>
            </a:r>
            <a:r>
              <a:rPr lang="en-GB" sz="2400" dirty="0"/>
              <a:t>appropriate to purpose, collating from different sources and </a:t>
            </a:r>
            <a:r>
              <a:rPr lang="en-GB" sz="2800" b="1" dirty="0">
                <a:solidFill>
                  <a:srgbClr val="FF0000"/>
                </a:solidFill>
              </a:rPr>
              <a:t>making comparisons</a:t>
            </a:r>
            <a:r>
              <a:rPr lang="en-GB" sz="2400" dirty="0"/>
              <a:t> and cross-references as </a:t>
            </a:r>
            <a:r>
              <a:rPr lang="en-GB" sz="2400" dirty="0" smtClean="0"/>
              <a:t>appropriate.</a:t>
            </a:r>
          </a:p>
          <a:p>
            <a:pPr marL="400050" indent="-400050">
              <a:buAutoNum type="romanLcPeriod"/>
            </a:pPr>
            <a:endParaRPr lang="en-GB" sz="2400" dirty="0" smtClean="0"/>
          </a:p>
          <a:p>
            <a:pPr marL="400050" indent="-400050">
              <a:buAutoNum type="romanLcPeriod"/>
            </a:pPr>
            <a:r>
              <a:rPr lang="en-GB" sz="2800" b="1" dirty="0" smtClean="0">
                <a:solidFill>
                  <a:srgbClr val="FF0000"/>
                </a:solidFill>
              </a:rPr>
              <a:t>Explain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r>
              <a:rPr lang="en-GB" sz="2800" b="1" dirty="0">
                <a:solidFill>
                  <a:srgbClr val="FF0000"/>
                </a:solidFill>
              </a:rPr>
              <a:t>evaluate</a:t>
            </a:r>
            <a:r>
              <a:rPr lang="en-GB" sz="2400" dirty="0"/>
              <a:t> how writers use linguistic, grammatical, structural and presentational features </a:t>
            </a:r>
            <a:r>
              <a:rPr lang="en-GB" sz="2800" b="1" dirty="0">
                <a:solidFill>
                  <a:srgbClr val="FF0000"/>
                </a:solidFill>
              </a:rPr>
              <a:t>to achieve effects </a:t>
            </a:r>
            <a:r>
              <a:rPr lang="en-GB" sz="2400" dirty="0"/>
              <a:t>and </a:t>
            </a:r>
            <a:r>
              <a:rPr lang="en-GB" sz="2800" b="1" dirty="0">
                <a:solidFill>
                  <a:srgbClr val="FF0000"/>
                </a:solidFill>
              </a:rPr>
              <a:t>engage and influence the reader</a:t>
            </a:r>
            <a:r>
              <a:rPr lang="en-GB" sz="24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653136"/>
            <a:ext cx="864096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These skills are the same as those needed to produce your CAs!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Understanding what you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Selecting quotations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Comparing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Explaining how a writer uses language and structure to effect and influence a reader</a:t>
            </a:r>
          </a:p>
          <a:p>
            <a:r>
              <a:rPr lang="en-GB" dirty="0" smtClean="0"/>
              <a:t>The only new element is</a:t>
            </a:r>
            <a:r>
              <a:rPr lang="en-GB" b="1" dirty="0"/>
              <a:t> </a:t>
            </a:r>
            <a:r>
              <a:rPr lang="en-GB" b="1" dirty="0" smtClean="0"/>
              <a:t>presentational devices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2" y="-184043"/>
            <a:ext cx="8925098" cy="1164771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6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834" y="764704"/>
            <a:ext cx="8783028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Persuade: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Rhetorical questions, repetition, contrasts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Use imagery and emotive language to involve your reader.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Direct address; lists of three; imperatives; punctuation for impact!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3717032"/>
            <a:ext cx="443687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TOP TIP</a:t>
            </a:r>
          </a:p>
          <a:p>
            <a:r>
              <a:rPr lang="en-GB" sz="2400" dirty="0" smtClean="0"/>
              <a:t>Use source 1 as a style model: it will present an argument about a topic.</a:t>
            </a:r>
          </a:p>
          <a:p>
            <a:r>
              <a:rPr lang="en-GB" sz="2400" dirty="0" smtClean="0"/>
              <a:t>Don’t forget 1/3 of the marks for this paper are for spelling, grammar and punctuation. Watch out for basic errors!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3834" y="2442993"/>
            <a:ext cx="878302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Argue: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Burgers – remember to acknowledge the opposite point of 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Facts, statistics etc. to build up confidence of your reader.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834" y="3729336"/>
            <a:ext cx="4286100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Structure: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Short, motivating opening.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Include/acknowledge other points of 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Support your points with evidence.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End with impact.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Shorter paragraphs.</a:t>
            </a:r>
          </a:p>
        </p:txBody>
      </p:sp>
    </p:spTree>
    <p:extLst>
      <p:ext uri="{BB962C8B-B14F-4D97-AF65-F5344CB8AC3E}">
        <p14:creationId xmlns:p14="http://schemas.microsoft.com/office/powerpoint/2010/main" val="23196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18500" r="31788" b="68900"/>
          <a:stretch>
            <a:fillRect/>
          </a:stretch>
        </p:blipFill>
        <p:spPr bwMode="auto">
          <a:xfrm>
            <a:off x="457200" y="3257872"/>
            <a:ext cx="8429136" cy="15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08304" y="4793702"/>
            <a:ext cx="151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paragraphs to help make your meaning clear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4767568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 variety of sentences </a:t>
            </a:r>
            <a:r>
              <a:rPr lang="en-GB" dirty="0" smtClean="0"/>
              <a:t>effectively, varying your sentence openings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5135" y="4799870"/>
            <a:ext cx="1678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appropriate and interesting vocabulary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5243" y="4759220"/>
            <a:ext cx="1609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sure your work is </a:t>
            </a:r>
            <a:r>
              <a:rPr lang="en-GB" dirty="0" smtClean="0"/>
              <a:t>accurate, using a full range of punctuation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63690" y="4771018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a variety of </a:t>
            </a:r>
            <a:r>
              <a:rPr lang="en-GB" dirty="0" smtClean="0"/>
              <a:t>appropriate connectives to link your ideas, sentences, and paragraphs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121636"/>
            <a:ext cx="8634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  <a:r>
              <a:rPr lang="en-GB" sz="2400" dirty="0" smtClean="0"/>
              <a:t>. “Sports stars are good role models for young people.”</a:t>
            </a:r>
          </a:p>
          <a:p>
            <a:r>
              <a:rPr lang="en-GB" sz="2400" dirty="0" smtClean="0"/>
              <a:t>Write an </a:t>
            </a:r>
            <a:r>
              <a:rPr lang="en-GB" sz="2400" b="1" dirty="0" smtClean="0"/>
              <a:t>article</a:t>
            </a:r>
            <a:r>
              <a:rPr lang="en-GB" sz="2400" dirty="0" smtClean="0"/>
              <a:t> for a magazine of your choice </a:t>
            </a:r>
            <a:r>
              <a:rPr lang="en-GB" sz="2400" b="1" dirty="0" smtClean="0"/>
              <a:t>arguing</a:t>
            </a:r>
            <a:r>
              <a:rPr lang="en-GB" sz="2400" dirty="0" smtClean="0"/>
              <a:t> for or against this view.</a:t>
            </a:r>
          </a:p>
          <a:p>
            <a:r>
              <a:rPr lang="en-GB" sz="2400" dirty="0" smtClean="0"/>
              <a:t> </a:t>
            </a:r>
          </a:p>
          <a:p>
            <a:r>
              <a:rPr lang="en-GB" sz="2400" dirty="0" smtClean="0"/>
              <a:t>Remember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Write an 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Argue your point of view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88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b question 6 bands 3 and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2101" y="0"/>
            <a:ext cx="63197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b question 6 ao3iii ao4iii.jpg"/>
          <p:cNvPicPr>
            <a:picLocks noChangeAspect="1"/>
          </p:cNvPicPr>
          <p:nvPr/>
        </p:nvPicPr>
        <p:blipFill rotWithShape="1">
          <a:blip r:embed="rId2" cstate="print"/>
          <a:srcRect b="53150"/>
          <a:stretch/>
        </p:blipFill>
        <p:spPr>
          <a:xfrm>
            <a:off x="179512" y="476672"/>
            <a:ext cx="883892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843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dirty="0" smtClean="0"/>
              <a:t>Top Tips for Section B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45822" cy="489696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Read  the question carefully.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Underline key words.  Identify </a:t>
            </a:r>
            <a:r>
              <a:rPr lang="en-GB" b="1" dirty="0" smtClean="0"/>
              <a:t>T</a:t>
            </a:r>
            <a:r>
              <a:rPr lang="en-GB" dirty="0" smtClean="0"/>
              <a:t>ype, </a:t>
            </a:r>
            <a:r>
              <a:rPr lang="en-GB" b="1" dirty="0" smtClean="0"/>
              <a:t>A</a:t>
            </a:r>
            <a:r>
              <a:rPr lang="en-GB" dirty="0" smtClean="0"/>
              <a:t>udience and </a:t>
            </a:r>
            <a:r>
              <a:rPr lang="en-GB" b="1" dirty="0" smtClean="0"/>
              <a:t>P</a:t>
            </a:r>
            <a:r>
              <a:rPr lang="en-GB" dirty="0" smtClean="0"/>
              <a:t>urpose.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Plan your answer to make sure you use appropriate structure, presentational devices and language. 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Write  your response, using your plan, and keep purpose, audience and form in mind. 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Check your answer carefully – look for errors in sentences, paragraphing, spelling and punctuation.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 you think a 2 ¼ hour exam is tough…</a:t>
            </a:r>
            <a:endParaRPr lang="en-GB" dirty="0"/>
          </a:p>
        </p:txBody>
      </p:sp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3707904" y="3861048"/>
            <a:ext cx="1584176" cy="1656184"/>
          </a:xfrm>
          <a:prstGeom prst="actionButtonMovi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1: What do you </a:t>
            </a:r>
            <a:r>
              <a:rPr lang="en-GB" b="1" u="sng" dirty="0" smtClean="0">
                <a:solidFill>
                  <a:srgbClr val="FF0000"/>
                </a:solidFill>
              </a:rPr>
              <a:t>understand</a:t>
            </a:r>
            <a:r>
              <a:rPr lang="en-GB" b="1" dirty="0" smtClean="0">
                <a:solidFill>
                  <a:srgbClr val="FF0000"/>
                </a:solidFill>
              </a:rPr>
              <a:t> about the </a:t>
            </a:r>
            <a:r>
              <a:rPr lang="en-GB" b="1" u="sng" dirty="0" smtClean="0">
                <a:solidFill>
                  <a:srgbClr val="FF0000"/>
                </a:solidFill>
              </a:rPr>
              <a:t>issues</a:t>
            </a:r>
            <a:r>
              <a:rPr lang="en-GB" b="1" dirty="0" smtClean="0">
                <a:solidFill>
                  <a:srgbClr val="FF0000"/>
                </a:solidFill>
              </a:rPr>
              <a:t>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08" y="1628800"/>
            <a:ext cx="8843087" cy="295232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3600" b="1" dirty="0" smtClean="0"/>
              <a:t>KEY SKILLS</a:t>
            </a:r>
          </a:p>
          <a:p>
            <a:pPr lvl="1"/>
            <a:r>
              <a:rPr lang="en-GB" dirty="0" smtClean="0"/>
              <a:t>Select and retrieve main points</a:t>
            </a:r>
          </a:p>
          <a:p>
            <a:pPr lvl="1"/>
            <a:r>
              <a:rPr lang="en-GB" dirty="0" smtClean="0"/>
              <a:t>Interpret the writer’s ideas and attitudes towards the issues discussed</a:t>
            </a:r>
          </a:p>
          <a:p>
            <a:pPr lvl="1"/>
            <a:r>
              <a:rPr lang="en-GB" dirty="0" smtClean="0"/>
              <a:t>Support your points with short, embedded quotations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48986" y="4574268"/>
            <a:ext cx="46805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Spend 12 minutes on this question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17231"/>
            <a:ext cx="38164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Key words: </a:t>
            </a:r>
            <a:r>
              <a:rPr lang="en-GB" sz="2400" dirty="0" smtClean="0"/>
              <a:t>“understand”; “issues”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3" y="5517232"/>
            <a:ext cx="396044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Show that you ‘get’ the writer’s argument/ view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1247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 1 purpose:</a:t>
            </a:r>
            <a:r>
              <a:rPr lang="en-GB" dirty="0" smtClean="0"/>
              <a:t> to inform, explain and argue.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1: What do you </a:t>
            </a:r>
            <a:r>
              <a:rPr lang="en-GB" b="1" u="sng" dirty="0" smtClean="0">
                <a:solidFill>
                  <a:srgbClr val="FF0000"/>
                </a:solidFill>
              </a:rPr>
              <a:t>understand</a:t>
            </a:r>
            <a:r>
              <a:rPr lang="en-GB" b="1" dirty="0" smtClean="0">
                <a:solidFill>
                  <a:srgbClr val="FF0000"/>
                </a:solidFill>
              </a:rPr>
              <a:t> about the </a:t>
            </a:r>
            <a:r>
              <a:rPr lang="en-GB" b="1" u="sng" dirty="0" smtClean="0">
                <a:solidFill>
                  <a:srgbClr val="FF0000"/>
                </a:solidFill>
              </a:rPr>
              <a:t>issues</a:t>
            </a:r>
            <a:r>
              <a:rPr lang="en-GB" b="1" dirty="0" smtClean="0">
                <a:solidFill>
                  <a:srgbClr val="FF0000"/>
                </a:solidFill>
              </a:rPr>
              <a:t>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08" y="1628800"/>
            <a:ext cx="8843087" cy="246416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sz="3600" b="1" dirty="0" smtClean="0"/>
              <a:t>REMEMBER TO:</a:t>
            </a:r>
          </a:p>
          <a:p>
            <a:pPr lvl="1"/>
            <a:r>
              <a:rPr lang="en-GB" dirty="0" smtClean="0"/>
              <a:t>Pick out 3-4 issues</a:t>
            </a:r>
          </a:p>
          <a:p>
            <a:pPr lvl="1"/>
            <a:r>
              <a:rPr lang="en-GB" dirty="0" smtClean="0"/>
              <a:t>Put ideas into your own words, using different words than the ones in the quotes you select (synonyms)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861048"/>
            <a:ext cx="5616624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Sentence openers:</a:t>
            </a:r>
          </a:p>
          <a:p>
            <a:endParaRPr lang="en-GB" sz="2400" b="1" dirty="0"/>
          </a:p>
          <a:p>
            <a:r>
              <a:rPr lang="en-GB" sz="2400" dirty="0" smtClean="0"/>
              <a:t>“One of the issues the writer presents is…”</a:t>
            </a:r>
          </a:p>
          <a:p>
            <a:r>
              <a:rPr lang="en-GB" sz="2400" dirty="0" smtClean="0"/>
              <a:t>“Another issue is…”</a:t>
            </a:r>
          </a:p>
          <a:p>
            <a:r>
              <a:rPr lang="en-GB" sz="2400" dirty="0" smtClean="0"/>
              <a:t>“Furthermore, the writer suggests…”</a:t>
            </a:r>
          </a:p>
          <a:p>
            <a:r>
              <a:rPr lang="en-GB" sz="2400" dirty="0" smtClean="0"/>
              <a:t>“On the other hand…” </a:t>
            </a:r>
          </a:p>
          <a:p>
            <a:r>
              <a:rPr lang="en-GB" sz="2400" dirty="0" smtClean="0"/>
              <a:t>“Finally….”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22466" y="4014936"/>
            <a:ext cx="3096343" cy="236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TOP TIP</a:t>
            </a:r>
          </a:p>
          <a:p>
            <a:pPr algn="ctr"/>
            <a:r>
              <a:rPr lang="en-GB" sz="2400" dirty="0" smtClean="0"/>
              <a:t>Always read the whole text. The </a:t>
            </a:r>
            <a:r>
              <a:rPr lang="en-GB" sz="2800" b="1" dirty="0" smtClean="0">
                <a:solidFill>
                  <a:srgbClr val="FF0000"/>
                </a:solidFill>
              </a:rPr>
              <a:t>ending</a:t>
            </a:r>
            <a:r>
              <a:rPr lang="en-GB" sz="2400" dirty="0" smtClean="0"/>
              <a:t> often offers an alternative view, or a nice summary.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74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prstClr val="white"/>
                </a:solidFill>
              </a:rPr>
              <a:t>Question </a:t>
            </a:r>
            <a:r>
              <a:rPr lang="en-GB" sz="3600" b="1" dirty="0">
                <a:solidFill>
                  <a:prstClr val="white"/>
                </a:solidFill>
              </a:rPr>
              <a:t>1…</a:t>
            </a:r>
          </a:p>
        </p:txBody>
      </p:sp>
      <p:sp>
        <p:nvSpPr>
          <p:cNvPr id="8" name="Folded Corner 7"/>
          <p:cNvSpPr/>
          <p:nvPr/>
        </p:nvSpPr>
        <p:spPr>
          <a:xfrm rot="21291904">
            <a:off x="7016233" y="4713903"/>
            <a:ext cx="1944216" cy="1872208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8 marks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 12 minutes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512" y="116632"/>
            <a:ext cx="885698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FF0000"/>
                </a:solidFill>
              </a:rPr>
              <a:t>Question 1: What do you </a:t>
            </a:r>
            <a:r>
              <a:rPr lang="en-GB" b="1" u="sng" dirty="0" smtClean="0">
                <a:solidFill>
                  <a:srgbClr val="FF0000"/>
                </a:solidFill>
              </a:rPr>
              <a:t>understand</a:t>
            </a:r>
            <a:r>
              <a:rPr lang="en-GB" b="1" dirty="0" smtClean="0">
                <a:solidFill>
                  <a:srgbClr val="FF0000"/>
                </a:solidFill>
              </a:rPr>
              <a:t> about the </a:t>
            </a:r>
            <a:r>
              <a:rPr lang="en-GB" b="1" u="sng" dirty="0" smtClean="0">
                <a:solidFill>
                  <a:srgbClr val="FF0000"/>
                </a:solidFill>
              </a:rPr>
              <a:t>issues </a:t>
            </a:r>
            <a:r>
              <a:rPr lang="en-GB" b="1" dirty="0" smtClean="0">
                <a:solidFill>
                  <a:srgbClr val="FF0000"/>
                </a:solidFill>
              </a:rPr>
              <a:t>of Davina’s Sports Relief challenge?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557" t="21860" r="27557" b="20273"/>
          <a:stretch/>
        </p:blipFill>
        <p:spPr>
          <a:xfrm>
            <a:off x="210362" y="1980695"/>
            <a:ext cx="6725989" cy="48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 a question 1 mark scheme bands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909"/>
            <a:ext cx="9144000" cy="599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2792</Words>
  <Application>Microsoft Office PowerPoint</Application>
  <PresentationFormat>On-screen Show (4:3)</PresentationFormat>
  <Paragraphs>355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ArialMT</vt:lpstr>
      <vt:lpstr>Calibri</vt:lpstr>
      <vt:lpstr>Times New Roman</vt:lpstr>
      <vt:lpstr>Wingdings</vt:lpstr>
      <vt:lpstr>Office Theme</vt:lpstr>
      <vt:lpstr>English Language Exam: Unit 1</vt:lpstr>
      <vt:lpstr>PowerPoint Presentation</vt:lpstr>
      <vt:lpstr>PowerPoint Presentation</vt:lpstr>
      <vt:lpstr>PowerPoint Presentation</vt:lpstr>
      <vt:lpstr>So you think a 2 ¼ hour exam is tough…</vt:lpstr>
      <vt:lpstr>Question 1: What do you understand about the issues…</vt:lpstr>
      <vt:lpstr>Question 1: What do you understand about the issues…</vt:lpstr>
      <vt:lpstr>PowerPoint Presentation</vt:lpstr>
      <vt:lpstr>PowerPoint Presentation</vt:lpstr>
      <vt:lpstr>Question 2: 1Explain how the headline and picture are effective and 2how they link to the text</vt:lpstr>
      <vt:lpstr>Question 2: 1Explain how the headline and picture are effective and 2how they link to the text</vt:lpstr>
      <vt:lpstr>Question 2: 1Explain how the headline and picture are effective and 2how they link to the text</vt:lpstr>
      <vt:lpstr>PowerPoint Presentation</vt:lpstr>
      <vt:lpstr>PowerPoint Presentation</vt:lpstr>
      <vt:lpstr>Question 3: Explain some of the thoughts and feelings the writer has...</vt:lpstr>
      <vt:lpstr>Question 3: Explain some of the thoughts and feelings the writer has...</vt:lpstr>
      <vt:lpstr>PowerPoint Presentation</vt:lpstr>
      <vt:lpstr>PowerPoint Presentation</vt:lpstr>
      <vt:lpstr>Question 4: Compare the ways in which language is used for effect…</vt:lpstr>
      <vt:lpstr>Question 4: Compare the ways in which language is used for effect…</vt:lpstr>
      <vt:lpstr>PowerPoint Presentation</vt:lpstr>
      <vt:lpstr>PowerPoint Presentation</vt:lpstr>
      <vt:lpstr>PowerPoint Presentation</vt:lpstr>
      <vt:lpstr>Q4</vt:lpstr>
      <vt:lpstr>PowerPoint Presentation</vt:lpstr>
      <vt:lpstr>PowerPoint Presentation</vt:lpstr>
      <vt:lpstr>PowerPoint Presentation</vt:lpstr>
      <vt:lpstr>Section A – Top Tips</vt:lpstr>
      <vt:lpstr>PowerPoint Presentation</vt:lpstr>
      <vt:lpstr>PowerPoint Presentation</vt:lpstr>
      <vt:lpstr>Make sure that you…</vt:lpstr>
      <vt:lpstr>PowerPoint Presentation</vt:lpstr>
      <vt:lpstr>PowerPoint Presentation</vt:lpstr>
      <vt:lpstr>PowerPoint Presentation</vt:lpstr>
      <vt:lpstr>Question 5</vt:lpstr>
      <vt:lpstr>PowerPoint Presentation</vt:lpstr>
      <vt:lpstr>PowerPoint Presentation</vt:lpstr>
      <vt:lpstr>PowerPoint Presentation</vt:lpstr>
      <vt:lpstr>PowerPoint Presentation</vt:lpstr>
      <vt:lpstr>Question 6</vt:lpstr>
      <vt:lpstr>PowerPoint Presentation</vt:lpstr>
      <vt:lpstr>PowerPoint Presentation</vt:lpstr>
      <vt:lpstr>PowerPoint Presentation</vt:lpstr>
      <vt:lpstr>Top Tips for Section B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 Exam: Unit 1</dc:title>
  <dc:creator>Vicki</dc:creator>
  <cp:lastModifiedBy>Mr M Baillie</cp:lastModifiedBy>
  <cp:revision>92</cp:revision>
  <cp:lastPrinted>2015-06-01T12:39:23Z</cp:lastPrinted>
  <dcterms:created xsi:type="dcterms:W3CDTF">2012-10-21T13:06:47Z</dcterms:created>
  <dcterms:modified xsi:type="dcterms:W3CDTF">2015-06-01T14:21:00Z</dcterms:modified>
</cp:coreProperties>
</file>