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59" r:id="rId6"/>
    <p:sldId id="261" r:id="rId7"/>
    <p:sldId id="262" r:id="rId8"/>
    <p:sldId id="263" r:id="rId9"/>
    <p:sldId id="264"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8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06F8BBC-5A7E-4EF2-96B7-3C85E9F1C55B}" type="datetimeFigureOut">
              <a:rPr lang="en-GB" smtClean="0"/>
              <a:t>06/11/2013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FE2C8-94E2-4DC4-ABFF-EB06A5318299}"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6F8BBC-5A7E-4EF2-96B7-3C85E9F1C55B}" type="datetimeFigureOut">
              <a:rPr lang="en-GB" smtClean="0"/>
              <a:t>06/11/2013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FE2C8-94E2-4DC4-ABFF-EB06A531829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6F8BBC-5A7E-4EF2-96B7-3C85E9F1C55B}" type="datetimeFigureOut">
              <a:rPr lang="en-GB" smtClean="0"/>
              <a:t>06/11/2013</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AD9FE2C8-94E2-4DC4-ABFF-EB06A531829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6F8BBC-5A7E-4EF2-96B7-3C85E9F1C55B}" type="datetimeFigureOut">
              <a:rPr lang="en-GB" smtClean="0"/>
              <a:t>06/11/2013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FE2C8-94E2-4DC4-ABFF-EB06A531829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6F8BBC-5A7E-4EF2-96B7-3C85E9F1C55B}" type="datetimeFigureOut">
              <a:rPr lang="en-GB" smtClean="0"/>
              <a:t>06/11/2013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9FE2C8-94E2-4DC4-ABFF-EB06A531829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6F8BBC-5A7E-4EF2-96B7-3C85E9F1C55B}" type="datetimeFigureOut">
              <a:rPr lang="en-GB" smtClean="0"/>
              <a:t>06/11/2013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FE2C8-94E2-4DC4-ABFF-EB06A531829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6F8BBC-5A7E-4EF2-96B7-3C85E9F1C55B}" type="datetimeFigureOut">
              <a:rPr lang="en-GB" smtClean="0"/>
              <a:t>06/11/2013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9FE2C8-94E2-4DC4-ABFF-EB06A531829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6F8BBC-5A7E-4EF2-96B7-3C85E9F1C55B}" type="datetimeFigureOut">
              <a:rPr lang="en-GB" smtClean="0"/>
              <a:t>06/11/2013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9FE2C8-94E2-4DC4-ABFF-EB06A531829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F8BBC-5A7E-4EF2-96B7-3C85E9F1C55B}" type="datetimeFigureOut">
              <a:rPr lang="en-GB" smtClean="0"/>
              <a:t>06/11/2013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9FE2C8-94E2-4DC4-ABFF-EB06A531829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6F8BBC-5A7E-4EF2-96B7-3C85E9F1C55B}" type="datetimeFigureOut">
              <a:rPr lang="en-GB" smtClean="0"/>
              <a:t>06/11/2013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9FE2C8-94E2-4DC4-ABFF-EB06A5318299}"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06F8BBC-5A7E-4EF2-96B7-3C85E9F1C55B}" type="datetimeFigureOut">
              <a:rPr lang="en-GB" smtClean="0"/>
              <a:t>06/11/2013</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AD9FE2C8-94E2-4DC4-ABFF-EB06A531829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06F8BBC-5A7E-4EF2-96B7-3C85E9F1C55B}" type="datetimeFigureOut">
              <a:rPr lang="en-GB" smtClean="0"/>
              <a:t>06/11/2013</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D9FE2C8-94E2-4DC4-ABFF-EB06A531829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Lesson Objective: To investigate the characters, their motives and their actions.</a:t>
            </a:r>
            <a:endParaRPr lang="en-GB" dirty="0"/>
          </a:p>
        </p:txBody>
      </p:sp>
      <p:sp>
        <p:nvSpPr>
          <p:cNvPr id="3" name="Subtitle 2"/>
          <p:cNvSpPr>
            <a:spLocks noGrp="1"/>
          </p:cNvSpPr>
          <p:nvPr>
            <p:ph type="subTitle" idx="1"/>
          </p:nvPr>
        </p:nvSpPr>
        <p:spPr>
          <a:xfrm>
            <a:off x="1371600" y="4509120"/>
            <a:ext cx="6400800" cy="1129680"/>
          </a:xfrm>
        </p:spPr>
        <p:txBody>
          <a:bodyPr/>
          <a:lstStyle/>
          <a:p>
            <a:endParaRPr lang="en-GB" dirty="0"/>
          </a:p>
        </p:txBody>
      </p:sp>
      <p:pic>
        <p:nvPicPr>
          <p:cNvPr id="4" name="Picture 3" descr="8.png"/>
          <p:cNvPicPr>
            <a:picLocks noChangeAspect="1"/>
          </p:cNvPicPr>
          <p:nvPr/>
        </p:nvPicPr>
        <p:blipFill>
          <a:blip r:embed="rId2" cstate="print"/>
          <a:stretch>
            <a:fillRect/>
          </a:stretch>
        </p:blipFill>
        <p:spPr>
          <a:xfrm>
            <a:off x="755576" y="332656"/>
            <a:ext cx="3600400" cy="22911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mtClean="0"/>
              <a:t>Therefore, </a:t>
            </a:r>
            <a:r>
              <a:rPr lang="en-GB" dirty="0" smtClean="0"/>
              <a:t>how can we </a:t>
            </a:r>
            <a:r>
              <a:rPr lang="en-GB" smtClean="0"/>
              <a:t>show sophisticated </a:t>
            </a:r>
            <a:r>
              <a:rPr lang="en-GB" dirty="0" smtClean="0"/>
              <a:t>interpretation form what John Proctor says?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 in Pairs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their relationship to the main narrative</a:t>
            </a:r>
            <a:endParaRPr lang="en-GB" dirty="0"/>
          </a:p>
          <a:p>
            <a:pPr marL="514350" indent="-514350">
              <a:buFont typeface="+mj-lt"/>
              <a:buAutoNum type="arabicPeriod"/>
            </a:pPr>
            <a:r>
              <a:rPr lang="en-GB" dirty="0" smtClean="0"/>
              <a:t>their </a:t>
            </a:r>
            <a:r>
              <a:rPr lang="en-GB" dirty="0"/>
              <a:t>history</a:t>
            </a:r>
          </a:p>
          <a:p>
            <a:pPr marL="514350" indent="-514350">
              <a:buFont typeface="+mj-lt"/>
              <a:buAutoNum type="arabicPeriod"/>
            </a:pPr>
            <a:r>
              <a:rPr lang="en-GB" dirty="0" smtClean="0"/>
              <a:t>them </a:t>
            </a:r>
            <a:r>
              <a:rPr lang="en-GB" dirty="0"/>
              <a:t>as individuals</a:t>
            </a:r>
          </a:p>
          <a:p>
            <a:pPr marL="514350" indent="-514350">
              <a:buFont typeface="+mj-lt"/>
              <a:buAutoNum type="arabicPeriod"/>
            </a:pPr>
            <a:r>
              <a:rPr lang="en-GB" dirty="0" smtClean="0"/>
              <a:t>what </a:t>
            </a:r>
            <a:r>
              <a:rPr lang="en-GB" dirty="0"/>
              <a:t>other characters think/feel/say about them/</a:t>
            </a:r>
          </a:p>
          <a:p>
            <a:pPr marL="514350" indent="-514350">
              <a:buFont typeface="+mj-lt"/>
              <a:buAutoNum type="arabicPeriod"/>
            </a:pPr>
            <a:r>
              <a:rPr lang="en-GB" dirty="0" smtClean="0"/>
              <a:t>how </a:t>
            </a:r>
            <a:r>
              <a:rPr lang="en-GB" dirty="0"/>
              <a:t>do they develop/change throughout?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Want a Challenge?</a:t>
            </a:r>
            <a:endParaRPr lang="en-GB" dirty="0"/>
          </a:p>
        </p:txBody>
      </p:sp>
      <p:sp>
        <p:nvSpPr>
          <p:cNvPr id="3" name="Content Placeholder 2"/>
          <p:cNvSpPr>
            <a:spLocks noGrp="1"/>
          </p:cNvSpPr>
          <p:nvPr>
            <p:ph idx="1"/>
          </p:nvPr>
        </p:nvSpPr>
        <p:spPr/>
        <p:txBody>
          <a:bodyPr>
            <a:normAutofit lnSpcReduction="10000"/>
          </a:bodyPr>
          <a:lstStyle/>
          <a:p>
            <a:r>
              <a:rPr lang="en-GB" dirty="0" smtClean="0"/>
              <a:t>The mark scheme states for Band 5:</a:t>
            </a:r>
          </a:p>
          <a:p>
            <a:endParaRPr lang="en-GB" dirty="0"/>
          </a:p>
          <a:p>
            <a:pPr>
              <a:buNone/>
            </a:pPr>
            <a:r>
              <a:rPr lang="en-GB" dirty="0" smtClean="0"/>
              <a:t>   ‘</a:t>
            </a:r>
            <a:r>
              <a:rPr lang="en-GB" i="1" dirty="0" smtClean="0"/>
              <a:t>Sophisticated engagement with writer’s ideas and attitudes; sophisticated interpretations using imaginatively selected supporting textual detail.’</a:t>
            </a:r>
          </a:p>
          <a:p>
            <a:pPr>
              <a:buNone/>
            </a:pPr>
            <a:endParaRPr lang="en-GB" dirty="0"/>
          </a:p>
          <a:p>
            <a:pPr>
              <a:buNone/>
            </a:pPr>
            <a:r>
              <a:rPr lang="en-GB" dirty="0" smtClean="0"/>
              <a:t>	Therefore – find evidence and interpret the evidence against your thoughts of what Arthur Miller is trying to achieve.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John Proctor</a:t>
            </a:r>
          </a:p>
          <a:p>
            <a:endParaRPr lang="en-GB" dirty="0"/>
          </a:p>
          <a:p>
            <a:pPr>
              <a:buNone/>
            </a:pPr>
            <a:r>
              <a:rPr lang="en-GB" dirty="0" smtClean="0"/>
              <a:t>What do we know?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PROCTOR: (Hanging head, turning front.) In the proper place—where my beasts are bedded. Eight months now, sir, it is eight months. She used to serve me in my house, sir. A man may think God sleeps, but God sees everything. I know it now. I beg you, sir, I beg you—see her for what she is. My wife, my dear good wife took this girl soon after, sir, and put her out on the high road. And being what she is, a lump of vanity, sir…. (Starts to weep.) Excellency, forgive me, forgive me. She thinks to dance with me on my wife’s grave! And well she might!—for I thought of her softly, God help me, I lusted, and there is a promise in such sweat! But it is a whore’s vengeance, and you must see it; I set myself entirely in your hands, I know you must see it now. My wife is innocent, except she know a whore when she see 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PROCTOR: (Hanging head, turning front.) In the proper place—where my beasts are bedded. Eight months now, sir, it is eight months. She used to serve me in my house, sir. A man may think God sleeps, but God sees everything. I know it now. </a:t>
            </a:r>
            <a:r>
              <a:rPr lang="en-GB" dirty="0">
                <a:solidFill>
                  <a:srgbClr val="FF0000"/>
                </a:solidFill>
              </a:rPr>
              <a:t>I beg you, sir, I beg you—see her for what she is. My wife, my dear good wife took this girl soon after, sir, and put her out on the high road. And being what she is, a lump of vanity, sir…. (Starts to weep.)</a:t>
            </a:r>
            <a:r>
              <a:rPr lang="en-GB" dirty="0"/>
              <a:t> Excellency, forgive me, forgive me. She thinks to dance with me on my wife’s grave! And well she might!—for I thought of her softly, God help me, I lusted, and there is a promise in such sweat! But it is a whore’s vengeance, and you must see it; I set myself entirely in your hands, I know you must see it now. My wife is innocent, except she know a whore when she see 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 beg you, sir, I beg you—see her for what she is. My wife, my dear good wife took this girl soon after, sir, and put her out on the high road. And being what she is, a lump of vanity, sir…. (Starts to weep.)</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solidFill>
                  <a:srgbClr val="FF0000"/>
                </a:solidFill>
              </a:rPr>
              <a:t>I</a:t>
            </a:r>
            <a:r>
              <a:rPr lang="en-GB" dirty="0" smtClean="0"/>
              <a:t> beg you, sir, </a:t>
            </a:r>
            <a:r>
              <a:rPr lang="en-GB" dirty="0" smtClean="0">
                <a:solidFill>
                  <a:srgbClr val="FF0000"/>
                </a:solidFill>
              </a:rPr>
              <a:t>I</a:t>
            </a:r>
            <a:r>
              <a:rPr lang="en-GB" dirty="0" smtClean="0"/>
              <a:t> beg you—see her for what she is. </a:t>
            </a:r>
            <a:r>
              <a:rPr lang="en-GB" dirty="0" smtClean="0">
                <a:solidFill>
                  <a:srgbClr val="FF0000"/>
                </a:solidFill>
              </a:rPr>
              <a:t>My</a:t>
            </a:r>
            <a:r>
              <a:rPr lang="en-GB" dirty="0" smtClean="0"/>
              <a:t> wife, </a:t>
            </a:r>
            <a:r>
              <a:rPr lang="en-GB" dirty="0" smtClean="0">
                <a:solidFill>
                  <a:srgbClr val="FF0000"/>
                </a:solidFill>
              </a:rPr>
              <a:t>my</a:t>
            </a:r>
            <a:r>
              <a:rPr lang="en-GB" dirty="0" smtClean="0"/>
              <a:t> </a:t>
            </a:r>
            <a:r>
              <a:rPr lang="en-GB" dirty="0" smtClean="0">
                <a:solidFill>
                  <a:srgbClr val="0070C0"/>
                </a:solidFill>
              </a:rPr>
              <a:t>dear good </a:t>
            </a:r>
            <a:r>
              <a:rPr lang="en-GB" dirty="0" smtClean="0"/>
              <a:t>wife took this girl soon after, sir, and put her out on the high road. And being what </a:t>
            </a:r>
            <a:r>
              <a:rPr lang="en-GB" dirty="0" smtClean="0">
                <a:solidFill>
                  <a:srgbClr val="0070C0"/>
                </a:solidFill>
              </a:rPr>
              <a:t>she is</a:t>
            </a:r>
            <a:r>
              <a:rPr lang="en-GB" dirty="0" smtClean="0"/>
              <a:t>, a lump of vanity, sir…. (Starts to weep.)</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solidFill>
                  <a:srgbClr val="FF0000"/>
                </a:solidFill>
              </a:rPr>
              <a:t>I</a:t>
            </a:r>
            <a:r>
              <a:rPr lang="en-GB" dirty="0" smtClean="0"/>
              <a:t> beg you, sir, </a:t>
            </a:r>
            <a:r>
              <a:rPr lang="en-GB" dirty="0" smtClean="0">
                <a:solidFill>
                  <a:srgbClr val="FF0000"/>
                </a:solidFill>
              </a:rPr>
              <a:t>I</a:t>
            </a:r>
            <a:r>
              <a:rPr lang="en-GB" dirty="0" smtClean="0"/>
              <a:t> beg you—</a:t>
            </a:r>
            <a:r>
              <a:rPr lang="en-GB" dirty="0" smtClean="0">
                <a:solidFill>
                  <a:srgbClr val="0070C0"/>
                </a:solidFill>
              </a:rPr>
              <a:t>see</a:t>
            </a:r>
            <a:r>
              <a:rPr lang="en-GB" dirty="0" smtClean="0"/>
              <a:t> </a:t>
            </a:r>
            <a:r>
              <a:rPr lang="en-GB" dirty="0" smtClean="0">
                <a:solidFill>
                  <a:srgbClr val="0070C0"/>
                </a:solidFill>
              </a:rPr>
              <a:t>her</a:t>
            </a:r>
            <a:r>
              <a:rPr lang="en-GB" dirty="0" smtClean="0"/>
              <a:t> </a:t>
            </a:r>
            <a:r>
              <a:rPr lang="en-GB" dirty="0" smtClean="0">
                <a:solidFill>
                  <a:srgbClr val="0070C0"/>
                </a:solidFill>
              </a:rPr>
              <a:t>for what she is</a:t>
            </a:r>
            <a:r>
              <a:rPr lang="en-GB" dirty="0" smtClean="0"/>
              <a:t>. </a:t>
            </a:r>
            <a:r>
              <a:rPr lang="en-GB" dirty="0" smtClean="0">
                <a:solidFill>
                  <a:srgbClr val="FF0000"/>
                </a:solidFill>
              </a:rPr>
              <a:t>My</a:t>
            </a:r>
            <a:r>
              <a:rPr lang="en-GB" dirty="0" smtClean="0"/>
              <a:t> wife, </a:t>
            </a:r>
            <a:r>
              <a:rPr lang="en-GB" dirty="0" smtClean="0">
                <a:solidFill>
                  <a:srgbClr val="FF0000"/>
                </a:solidFill>
              </a:rPr>
              <a:t>my</a:t>
            </a:r>
            <a:r>
              <a:rPr lang="en-GB" dirty="0" smtClean="0"/>
              <a:t> </a:t>
            </a:r>
            <a:r>
              <a:rPr lang="en-GB" dirty="0" smtClean="0">
                <a:solidFill>
                  <a:srgbClr val="0070C0"/>
                </a:solidFill>
              </a:rPr>
              <a:t>dear good </a:t>
            </a:r>
            <a:r>
              <a:rPr lang="en-GB" dirty="0" smtClean="0"/>
              <a:t>wife took this girl soon after, sir, and put her out on the high road. And being what </a:t>
            </a:r>
            <a:r>
              <a:rPr lang="en-GB" dirty="0" smtClean="0">
                <a:solidFill>
                  <a:srgbClr val="0070C0"/>
                </a:solidFill>
              </a:rPr>
              <a:t>she is</a:t>
            </a:r>
            <a:r>
              <a:rPr lang="en-GB" dirty="0" smtClean="0"/>
              <a:t>, </a:t>
            </a:r>
            <a:r>
              <a:rPr lang="en-GB" dirty="0" smtClean="0">
                <a:solidFill>
                  <a:srgbClr val="0070C0"/>
                </a:solidFill>
              </a:rPr>
              <a:t>a lump of vanity</a:t>
            </a:r>
            <a:r>
              <a:rPr lang="en-GB" dirty="0" smtClean="0"/>
              <a:t>, </a:t>
            </a:r>
            <a:r>
              <a:rPr lang="en-GB" dirty="0" smtClean="0">
                <a:solidFill>
                  <a:srgbClr val="FF0000"/>
                </a:solidFill>
              </a:rPr>
              <a:t>sir</a:t>
            </a:r>
            <a:r>
              <a:rPr lang="en-GB" dirty="0" smtClean="0"/>
              <a:t>…. </a:t>
            </a:r>
            <a:r>
              <a:rPr lang="en-GB" dirty="0" smtClean="0">
                <a:solidFill>
                  <a:srgbClr val="7030A0"/>
                </a:solidFill>
              </a:rPr>
              <a:t>(Starts to weep.)</a:t>
            </a:r>
            <a:endParaRPr lang="en-GB"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linked to interpretation</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is interpretation?</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TotalTime>
  <Words>683</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Lesson Objective: To investigate the characters, their motives and their actions.</vt:lpstr>
      <vt:lpstr>Slide 2</vt:lpstr>
      <vt:lpstr>Slide 3</vt:lpstr>
      <vt:lpstr>Slide 4</vt:lpstr>
      <vt:lpstr>Slide 5</vt:lpstr>
      <vt:lpstr>Slide 6</vt:lpstr>
      <vt:lpstr>Slide 7</vt:lpstr>
      <vt:lpstr>Language linked to interpretation</vt:lpstr>
      <vt:lpstr>Slide 9</vt:lpstr>
      <vt:lpstr>Slide 10</vt:lpstr>
      <vt:lpstr>Task – in Pairs</vt:lpstr>
      <vt:lpstr>Want a Challenge?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Objective: To investigate the characters, their motives and their actions.</dc:title>
  <dc:creator>Marc</dc:creator>
  <cp:lastModifiedBy>Marc</cp:lastModifiedBy>
  <cp:revision>4</cp:revision>
  <dcterms:created xsi:type="dcterms:W3CDTF">2013-11-06T18:56:42Z</dcterms:created>
  <dcterms:modified xsi:type="dcterms:W3CDTF">2013-11-06T19:24:49Z</dcterms:modified>
</cp:coreProperties>
</file>