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291"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65"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1" r:id="rId33"/>
    <p:sldId id="287" r:id="rId34"/>
    <p:sldId id="288" r:id="rId35"/>
    <p:sldId id="289" r:id="rId36"/>
    <p:sldId id="290" r:id="rId37"/>
    <p:sldId id="292" r:id="rId38"/>
    <p:sldId id="297" r:id="rId39"/>
    <p:sldId id="293" r:id="rId40"/>
    <p:sldId id="294" r:id="rId41"/>
    <p:sldId id="295" r:id="rId42"/>
    <p:sldId id="298" r:id="rId43"/>
    <p:sldId id="301" r:id="rId44"/>
    <p:sldId id="300"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24" r:id="rId63"/>
    <p:sldId id="325" r:id="rId64"/>
    <p:sldId id="319" r:id="rId65"/>
    <p:sldId id="326" r:id="rId66"/>
    <p:sldId id="320" r:id="rId67"/>
    <p:sldId id="321" r:id="rId68"/>
    <p:sldId id="327" r:id="rId69"/>
    <p:sldId id="322" r:id="rId70"/>
    <p:sldId id="323" r:id="rId71"/>
    <p:sldId id="328"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FF"/>
    <a:srgbClr val="CCECFF"/>
    <a:srgbClr val="CCCCFF"/>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7" autoAdjust="0"/>
    <p:restoredTop sz="93103" autoAdjust="0"/>
  </p:normalViewPr>
  <p:slideViewPr>
    <p:cSldViewPr>
      <p:cViewPr varScale="1">
        <p:scale>
          <a:sx n="69" d="100"/>
          <a:sy n="69" d="100"/>
        </p:scale>
        <p:origin x="5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0D6AE1-CAD1-4727-B1B0-B13ED7A1ADDE}" type="doc">
      <dgm:prSet loTypeId="urn:microsoft.com/office/officeart/2005/8/layout/process4" loCatId="process" qsTypeId="urn:microsoft.com/office/officeart/2005/8/quickstyle/simple1" qsCatId="simple" csTypeId="urn:microsoft.com/office/officeart/2005/8/colors/colorful5" csCatId="colorful" phldr="1"/>
      <dgm:spPr/>
    </dgm:pt>
    <dgm:pt modelId="{036AD77A-38BD-4BE4-8918-137015F7942B}">
      <dgm:prSet/>
      <dgm:spPr/>
      <dgm:t>
        <a:bodyPr/>
        <a:lstStyle/>
        <a:p>
          <a:r>
            <a:rPr lang="en-GB" dirty="0" smtClean="0"/>
            <a:t>Compare the purposes (and audiences) of each text</a:t>
          </a:r>
          <a:endParaRPr lang="en-GB" dirty="0"/>
        </a:p>
      </dgm:t>
    </dgm:pt>
    <dgm:pt modelId="{300C1361-06CC-4C68-88F9-618DB51946D3}" type="parTrans" cxnId="{FFD079CD-41DB-458E-8616-D76B7E9D9099}">
      <dgm:prSet/>
      <dgm:spPr/>
      <dgm:t>
        <a:bodyPr/>
        <a:lstStyle/>
        <a:p>
          <a:endParaRPr lang="en-GB"/>
        </a:p>
      </dgm:t>
    </dgm:pt>
    <dgm:pt modelId="{7D7E796F-C7AA-4C02-B322-3197E7731A78}" type="sibTrans" cxnId="{FFD079CD-41DB-458E-8616-D76B7E9D9099}">
      <dgm:prSet/>
      <dgm:spPr/>
      <dgm:t>
        <a:bodyPr/>
        <a:lstStyle/>
        <a:p>
          <a:endParaRPr lang="en-GB"/>
        </a:p>
      </dgm:t>
    </dgm:pt>
    <dgm:pt modelId="{BEAFD363-D980-4DBA-BD95-6316D3BB8412}">
      <dgm:prSet/>
      <dgm:spPr/>
      <dgm:t>
        <a:bodyPr/>
        <a:lstStyle/>
        <a:p>
          <a:r>
            <a:rPr lang="en-GB" dirty="0" smtClean="0"/>
            <a:t>Identify a technique used in both texts</a:t>
          </a:r>
          <a:endParaRPr lang="en-GB" dirty="0"/>
        </a:p>
      </dgm:t>
    </dgm:pt>
    <dgm:pt modelId="{AF0B7A89-99A7-48AD-9FBF-7705BF8D18AA}" type="parTrans" cxnId="{AFFFD367-6DCE-47BE-8B8C-AEF16F303E95}">
      <dgm:prSet/>
      <dgm:spPr/>
      <dgm:t>
        <a:bodyPr/>
        <a:lstStyle/>
        <a:p>
          <a:endParaRPr lang="en-GB"/>
        </a:p>
      </dgm:t>
    </dgm:pt>
    <dgm:pt modelId="{CB2D368F-838F-4C2F-BF60-EEDF3761977F}" type="sibTrans" cxnId="{AFFFD367-6DCE-47BE-8B8C-AEF16F303E95}">
      <dgm:prSet/>
      <dgm:spPr/>
      <dgm:t>
        <a:bodyPr/>
        <a:lstStyle/>
        <a:p>
          <a:endParaRPr lang="en-GB"/>
        </a:p>
      </dgm:t>
    </dgm:pt>
    <dgm:pt modelId="{2FFD6101-6BEB-487E-BDEF-E468EDE634FD}">
      <dgm:prSet/>
      <dgm:spPr/>
      <dgm:t>
        <a:bodyPr/>
        <a:lstStyle/>
        <a:p>
          <a:r>
            <a:rPr lang="en-GB" dirty="0" smtClean="0"/>
            <a:t>Analyse the use of the technique in Text 1</a:t>
          </a:r>
          <a:endParaRPr lang="en-GB" dirty="0"/>
        </a:p>
      </dgm:t>
    </dgm:pt>
    <dgm:pt modelId="{7CDD5070-95ED-4D9B-82C3-89BDEF19BDC0}" type="parTrans" cxnId="{6254E809-3661-4380-BF7F-1087A2EC0761}">
      <dgm:prSet/>
      <dgm:spPr/>
      <dgm:t>
        <a:bodyPr/>
        <a:lstStyle/>
        <a:p>
          <a:endParaRPr lang="en-GB"/>
        </a:p>
      </dgm:t>
    </dgm:pt>
    <dgm:pt modelId="{29564FBF-F4CD-40FB-B228-D6E814946ADA}" type="sibTrans" cxnId="{6254E809-3661-4380-BF7F-1087A2EC0761}">
      <dgm:prSet/>
      <dgm:spPr/>
      <dgm:t>
        <a:bodyPr/>
        <a:lstStyle/>
        <a:p>
          <a:endParaRPr lang="en-GB"/>
        </a:p>
      </dgm:t>
    </dgm:pt>
    <dgm:pt modelId="{A3802D9B-89CA-44CD-85E0-FF7F96B155DD}">
      <dgm:prSet/>
      <dgm:spPr/>
      <dgm:t>
        <a:bodyPr/>
        <a:lstStyle/>
        <a:p>
          <a:r>
            <a:rPr lang="en-GB" dirty="0" smtClean="0"/>
            <a:t>Explain the effect on the reader in Text 1</a:t>
          </a:r>
          <a:endParaRPr lang="en-GB" dirty="0"/>
        </a:p>
      </dgm:t>
    </dgm:pt>
    <dgm:pt modelId="{3D4F5A2C-FCA7-4F86-8377-E27B9EC70314}" type="parTrans" cxnId="{8F5F496B-A036-44FF-967F-51E739A6897E}">
      <dgm:prSet/>
      <dgm:spPr/>
      <dgm:t>
        <a:bodyPr/>
        <a:lstStyle/>
        <a:p>
          <a:endParaRPr lang="en-GB"/>
        </a:p>
      </dgm:t>
    </dgm:pt>
    <dgm:pt modelId="{B8F82A46-13C1-428B-9DFD-92B9168BAF53}" type="sibTrans" cxnId="{8F5F496B-A036-44FF-967F-51E739A6897E}">
      <dgm:prSet/>
      <dgm:spPr/>
      <dgm:t>
        <a:bodyPr/>
        <a:lstStyle/>
        <a:p>
          <a:endParaRPr lang="en-GB"/>
        </a:p>
      </dgm:t>
    </dgm:pt>
    <dgm:pt modelId="{07D0FA06-9150-4D9C-A063-5ED80B5998CA}">
      <dgm:prSet/>
      <dgm:spPr/>
      <dgm:t>
        <a:bodyPr/>
        <a:lstStyle/>
        <a:p>
          <a:r>
            <a:rPr lang="en-GB" dirty="0" smtClean="0"/>
            <a:t>Analyse the use of the technique in text 2</a:t>
          </a:r>
          <a:endParaRPr lang="en-GB" dirty="0"/>
        </a:p>
      </dgm:t>
    </dgm:pt>
    <dgm:pt modelId="{4A07ED8A-11B9-4B98-953D-3EF98258A26A}" type="parTrans" cxnId="{AC9BFC61-5BA0-4A64-A9A1-2EA814770216}">
      <dgm:prSet/>
      <dgm:spPr/>
      <dgm:t>
        <a:bodyPr/>
        <a:lstStyle/>
        <a:p>
          <a:endParaRPr lang="en-GB"/>
        </a:p>
      </dgm:t>
    </dgm:pt>
    <dgm:pt modelId="{AA02EEAC-E4C5-4CBC-A11B-4FE703844417}" type="sibTrans" cxnId="{AC9BFC61-5BA0-4A64-A9A1-2EA814770216}">
      <dgm:prSet/>
      <dgm:spPr/>
      <dgm:t>
        <a:bodyPr/>
        <a:lstStyle/>
        <a:p>
          <a:endParaRPr lang="en-GB"/>
        </a:p>
      </dgm:t>
    </dgm:pt>
    <dgm:pt modelId="{5A1A9EBE-AFDC-43E7-ADA0-00945D162345}">
      <dgm:prSet/>
      <dgm:spPr/>
      <dgm:t>
        <a:bodyPr/>
        <a:lstStyle/>
        <a:p>
          <a:r>
            <a:rPr lang="en-GB" dirty="0" smtClean="0"/>
            <a:t>Explain the effect of the reader in text 2</a:t>
          </a:r>
          <a:endParaRPr lang="en-GB" dirty="0"/>
        </a:p>
      </dgm:t>
    </dgm:pt>
    <dgm:pt modelId="{11C99F44-2F54-49D2-BA5F-694C746425AF}" type="parTrans" cxnId="{F5A43AF4-8429-4896-B8BC-1182E08DDEE9}">
      <dgm:prSet/>
      <dgm:spPr/>
      <dgm:t>
        <a:bodyPr/>
        <a:lstStyle/>
        <a:p>
          <a:endParaRPr lang="en-GB"/>
        </a:p>
      </dgm:t>
    </dgm:pt>
    <dgm:pt modelId="{AF9E3E13-7286-447C-AD6F-FECED59A4890}" type="sibTrans" cxnId="{F5A43AF4-8429-4896-B8BC-1182E08DDEE9}">
      <dgm:prSet/>
      <dgm:spPr/>
      <dgm:t>
        <a:bodyPr/>
        <a:lstStyle/>
        <a:p>
          <a:endParaRPr lang="en-GB"/>
        </a:p>
      </dgm:t>
    </dgm:pt>
    <dgm:pt modelId="{12DBE73D-C05D-459E-8729-6F8C98261A35}">
      <dgm:prSet/>
      <dgm:spPr/>
      <dgm:t>
        <a:bodyPr/>
        <a:lstStyle/>
        <a:p>
          <a:r>
            <a:rPr lang="en-GB" dirty="0" smtClean="0"/>
            <a:t>Use of comparative connective</a:t>
          </a:r>
          <a:endParaRPr lang="en-GB" dirty="0"/>
        </a:p>
      </dgm:t>
    </dgm:pt>
    <dgm:pt modelId="{72E1D65D-54F2-49DA-ADCC-CCC018E85248}" type="parTrans" cxnId="{A417C334-1C0C-4E80-804C-326A673F2128}">
      <dgm:prSet/>
      <dgm:spPr/>
      <dgm:t>
        <a:bodyPr/>
        <a:lstStyle/>
        <a:p>
          <a:endParaRPr lang="en-GB"/>
        </a:p>
      </dgm:t>
    </dgm:pt>
    <dgm:pt modelId="{B2125A70-F2E8-40A4-BFB9-CE6F1EC95410}" type="sibTrans" cxnId="{A417C334-1C0C-4E80-804C-326A673F2128}">
      <dgm:prSet/>
      <dgm:spPr/>
      <dgm:t>
        <a:bodyPr/>
        <a:lstStyle/>
        <a:p>
          <a:endParaRPr lang="en-GB"/>
        </a:p>
      </dgm:t>
    </dgm:pt>
    <dgm:pt modelId="{E86AC368-18E7-4153-9B10-532B4B75A551}" type="pres">
      <dgm:prSet presAssocID="{280D6AE1-CAD1-4727-B1B0-B13ED7A1ADDE}" presName="Name0" presStyleCnt="0">
        <dgm:presLayoutVars>
          <dgm:dir/>
          <dgm:animLvl val="lvl"/>
          <dgm:resizeHandles val="exact"/>
        </dgm:presLayoutVars>
      </dgm:prSet>
      <dgm:spPr/>
    </dgm:pt>
    <dgm:pt modelId="{0A87EC8F-33D7-411A-945C-63BFCC90E8A1}" type="pres">
      <dgm:prSet presAssocID="{5A1A9EBE-AFDC-43E7-ADA0-00945D162345}" presName="boxAndChildren" presStyleCnt="0"/>
      <dgm:spPr/>
    </dgm:pt>
    <dgm:pt modelId="{BC15DA45-10EC-4BCE-B339-4FA70CEBBDEF}" type="pres">
      <dgm:prSet presAssocID="{5A1A9EBE-AFDC-43E7-ADA0-00945D162345}" presName="parentTextBox" presStyleLbl="node1" presStyleIdx="0" presStyleCnt="7"/>
      <dgm:spPr/>
      <dgm:t>
        <a:bodyPr/>
        <a:lstStyle/>
        <a:p>
          <a:endParaRPr lang="en-GB"/>
        </a:p>
      </dgm:t>
    </dgm:pt>
    <dgm:pt modelId="{73FF8329-3C3E-4FED-951A-676AB9B9C5B1}" type="pres">
      <dgm:prSet presAssocID="{AA02EEAC-E4C5-4CBC-A11B-4FE703844417}" presName="sp" presStyleCnt="0"/>
      <dgm:spPr/>
    </dgm:pt>
    <dgm:pt modelId="{ECDDC4A5-8E97-4E82-9DC8-86CABA36EC41}" type="pres">
      <dgm:prSet presAssocID="{07D0FA06-9150-4D9C-A063-5ED80B5998CA}" presName="arrowAndChildren" presStyleCnt="0"/>
      <dgm:spPr/>
    </dgm:pt>
    <dgm:pt modelId="{7271B880-F785-4F9B-A4C3-764C9EF644EA}" type="pres">
      <dgm:prSet presAssocID="{07D0FA06-9150-4D9C-A063-5ED80B5998CA}" presName="parentTextArrow" presStyleLbl="node1" presStyleIdx="1" presStyleCnt="7"/>
      <dgm:spPr/>
      <dgm:t>
        <a:bodyPr/>
        <a:lstStyle/>
        <a:p>
          <a:endParaRPr lang="en-GB"/>
        </a:p>
      </dgm:t>
    </dgm:pt>
    <dgm:pt modelId="{0D0FE90D-F203-4314-BDB5-515B2C832049}" type="pres">
      <dgm:prSet presAssocID="{B2125A70-F2E8-40A4-BFB9-CE6F1EC95410}" presName="sp" presStyleCnt="0"/>
      <dgm:spPr/>
    </dgm:pt>
    <dgm:pt modelId="{F79C2D4F-F89A-438D-A718-A4AB37C0E688}" type="pres">
      <dgm:prSet presAssocID="{12DBE73D-C05D-459E-8729-6F8C98261A35}" presName="arrowAndChildren" presStyleCnt="0"/>
      <dgm:spPr/>
    </dgm:pt>
    <dgm:pt modelId="{C1CCA85B-8440-4EF4-A3C4-2F55AAB6ABFE}" type="pres">
      <dgm:prSet presAssocID="{12DBE73D-C05D-459E-8729-6F8C98261A35}" presName="parentTextArrow" presStyleLbl="node1" presStyleIdx="2" presStyleCnt="7"/>
      <dgm:spPr/>
      <dgm:t>
        <a:bodyPr/>
        <a:lstStyle/>
        <a:p>
          <a:endParaRPr lang="en-GB"/>
        </a:p>
      </dgm:t>
    </dgm:pt>
    <dgm:pt modelId="{3C7893DF-6CE8-48C6-BEC3-89B9FDBD8010}" type="pres">
      <dgm:prSet presAssocID="{B8F82A46-13C1-428B-9DFD-92B9168BAF53}" presName="sp" presStyleCnt="0"/>
      <dgm:spPr/>
    </dgm:pt>
    <dgm:pt modelId="{B7587045-2568-4C16-9F45-6FBD702203F4}" type="pres">
      <dgm:prSet presAssocID="{A3802D9B-89CA-44CD-85E0-FF7F96B155DD}" presName="arrowAndChildren" presStyleCnt="0"/>
      <dgm:spPr/>
    </dgm:pt>
    <dgm:pt modelId="{CC525BCD-24E0-4019-84A3-78E212DBBB29}" type="pres">
      <dgm:prSet presAssocID="{A3802D9B-89CA-44CD-85E0-FF7F96B155DD}" presName="parentTextArrow" presStyleLbl="node1" presStyleIdx="3" presStyleCnt="7"/>
      <dgm:spPr/>
      <dgm:t>
        <a:bodyPr/>
        <a:lstStyle/>
        <a:p>
          <a:endParaRPr lang="en-GB"/>
        </a:p>
      </dgm:t>
    </dgm:pt>
    <dgm:pt modelId="{A04B9836-F18B-42D2-82A0-D0A783159683}" type="pres">
      <dgm:prSet presAssocID="{29564FBF-F4CD-40FB-B228-D6E814946ADA}" presName="sp" presStyleCnt="0"/>
      <dgm:spPr/>
    </dgm:pt>
    <dgm:pt modelId="{F9F0FB64-F991-49E4-8399-5912519B632F}" type="pres">
      <dgm:prSet presAssocID="{2FFD6101-6BEB-487E-BDEF-E468EDE634FD}" presName="arrowAndChildren" presStyleCnt="0"/>
      <dgm:spPr/>
    </dgm:pt>
    <dgm:pt modelId="{5BF6F2FC-8841-4DBE-8834-9E503CBA0765}" type="pres">
      <dgm:prSet presAssocID="{2FFD6101-6BEB-487E-BDEF-E468EDE634FD}" presName="parentTextArrow" presStyleLbl="node1" presStyleIdx="4" presStyleCnt="7"/>
      <dgm:spPr/>
      <dgm:t>
        <a:bodyPr/>
        <a:lstStyle/>
        <a:p>
          <a:endParaRPr lang="en-GB"/>
        </a:p>
      </dgm:t>
    </dgm:pt>
    <dgm:pt modelId="{73D3A248-D102-47C3-BFD7-136E0EC85E50}" type="pres">
      <dgm:prSet presAssocID="{CB2D368F-838F-4C2F-BF60-EEDF3761977F}" presName="sp" presStyleCnt="0"/>
      <dgm:spPr/>
    </dgm:pt>
    <dgm:pt modelId="{417ED50E-50B8-4323-81E9-A68DF7B0242B}" type="pres">
      <dgm:prSet presAssocID="{BEAFD363-D980-4DBA-BD95-6316D3BB8412}" presName="arrowAndChildren" presStyleCnt="0"/>
      <dgm:spPr/>
    </dgm:pt>
    <dgm:pt modelId="{1A851073-95B0-4D5B-A424-54093593394E}" type="pres">
      <dgm:prSet presAssocID="{BEAFD363-D980-4DBA-BD95-6316D3BB8412}" presName="parentTextArrow" presStyleLbl="node1" presStyleIdx="5" presStyleCnt="7"/>
      <dgm:spPr/>
      <dgm:t>
        <a:bodyPr/>
        <a:lstStyle/>
        <a:p>
          <a:endParaRPr lang="en-GB"/>
        </a:p>
      </dgm:t>
    </dgm:pt>
    <dgm:pt modelId="{543C4912-A231-4032-9045-05B58BAB077E}" type="pres">
      <dgm:prSet presAssocID="{7D7E796F-C7AA-4C02-B322-3197E7731A78}" presName="sp" presStyleCnt="0"/>
      <dgm:spPr/>
    </dgm:pt>
    <dgm:pt modelId="{756EEFB2-74AB-4CF3-A7E8-2D9A1B2B9DEB}" type="pres">
      <dgm:prSet presAssocID="{036AD77A-38BD-4BE4-8918-137015F7942B}" presName="arrowAndChildren" presStyleCnt="0"/>
      <dgm:spPr/>
    </dgm:pt>
    <dgm:pt modelId="{4B4554E6-C88E-47F6-9BBE-8573AF2FA6C4}" type="pres">
      <dgm:prSet presAssocID="{036AD77A-38BD-4BE4-8918-137015F7942B}" presName="parentTextArrow" presStyleLbl="node1" presStyleIdx="6" presStyleCnt="7"/>
      <dgm:spPr/>
      <dgm:t>
        <a:bodyPr/>
        <a:lstStyle/>
        <a:p>
          <a:endParaRPr lang="en-GB"/>
        </a:p>
      </dgm:t>
    </dgm:pt>
  </dgm:ptLst>
  <dgm:cxnLst>
    <dgm:cxn modelId="{675EB354-89C3-4349-8A0E-FAEF8981F6E1}" type="presOf" srcId="{2FFD6101-6BEB-487E-BDEF-E468EDE634FD}" destId="{5BF6F2FC-8841-4DBE-8834-9E503CBA0765}" srcOrd="0" destOrd="0" presId="urn:microsoft.com/office/officeart/2005/8/layout/process4"/>
    <dgm:cxn modelId="{AC9BFC61-5BA0-4A64-A9A1-2EA814770216}" srcId="{280D6AE1-CAD1-4727-B1B0-B13ED7A1ADDE}" destId="{07D0FA06-9150-4D9C-A063-5ED80B5998CA}" srcOrd="5" destOrd="0" parTransId="{4A07ED8A-11B9-4B98-953D-3EF98258A26A}" sibTransId="{AA02EEAC-E4C5-4CBC-A11B-4FE703844417}"/>
    <dgm:cxn modelId="{6106F1A4-29AE-4B5D-8105-018878DFF54F}" type="presOf" srcId="{036AD77A-38BD-4BE4-8918-137015F7942B}" destId="{4B4554E6-C88E-47F6-9BBE-8573AF2FA6C4}" srcOrd="0" destOrd="0" presId="urn:microsoft.com/office/officeart/2005/8/layout/process4"/>
    <dgm:cxn modelId="{6254E809-3661-4380-BF7F-1087A2EC0761}" srcId="{280D6AE1-CAD1-4727-B1B0-B13ED7A1ADDE}" destId="{2FFD6101-6BEB-487E-BDEF-E468EDE634FD}" srcOrd="2" destOrd="0" parTransId="{7CDD5070-95ED-4D9B-82C3-89BDEF19BDC0}" sibTransId="{29564FBF-F4CD-40FB-B228-D6E814946ADA}"/>
    <dgm:cxn modelId="{A417C334-1C0C-4E80-804C-326A673F2128}" srcId="{280D6AE1-CAD1-4727-B1B0-B13ED7A1ADDE}" destId="{12DBE73D-C05D-459E-8729-6F8C98261A35}" srcOrd="4" destOrd="0" parTransId="{72E1D65D-54F2-49DA-ADCC-CCC018E85248}" sibTransId="{B2125A70-F2E8-40A4-BFB9-CE6F1EC95410}"/>
    <dgm:cxn modelId="{946EB4B7-AA5A-47E0-A804-A4EF988850E0}" type="presOf" srcId="{BEAFD363-D980-4DBA-BD95-6316D3BB8412}" destId="{1A851073-95B0-4D5B-A424-54093593394E}" srcOrd="0" destOrd="0" presId="urn:microsoft.com/office/officeart/2005/8/layout/process4"/>
    <dgm:cxn modelId="{F563E595-7A58-4AFD-ADC3-F68B53DC6D4C}" type="presOf" srcId="{12DBE73D-C05D-459E-8729-6F8C98261A35}" destId="{C1CCA85B-8440-4EF4-A3C4-2F55AAB6ABFE}" srcOrd="0" destOrd="0" presId="urn:microsoft.com/office/officeart/2005/8/layout/process4"/>
    <dgm:cxn modelId="{CFA05869-D2F8-409F-A4FB-23DAAC994810}" type="presOf" srcId="{A3802D9B-89CA-44CD-85E0-FF7F96B155DD}" destId="{CC525BCD-24E0-4019-84A3-78E212DBBB29}" srcOrd="0" destOrd="0" presId="urn:microsoft.com/office/officeart/2005/8/layout/process4"/>
    <dgm:cxn modelId="{F5A43AF4-8429-4896-B8BC-1182E08DDEE9}" srcId="{280D6AE1-CAD1-4727-B1B0-B13ED7A1ADDE}" destId="{5A1A9EBE-AFDC-43E7-ADA0-00945D162345}" srcOrd="6" destOrd="0" parTransId="{11C99F44-2F54-49D2-BA5F-694C746425AF}" sibTransId="{AF9E3E13-7286-447C-AD6F-FECED59A4890}"/>
    <dgm:cxn modelId="{DA1E9BBC-D197-497C-8FEB-B416E245F51F}" type="presOf" srcId="{280D6AE1-CAD1-4727-B1B0-B13ED7A1ADDE}" destId="{E86AC368-18E7-4153-9B10-532B4B75A551}" srcOrd="0" destOrd="0" presId="urn:microsoft.com/office/officeart/2005/8/layout/process4"/>
    <dgm:cxn modelId="{ED60F726-A1B3-4E5B-8974-3C85EAA824AB}" type="presOf" srcId="{07D0FA06-9150-4D9C-A063-5ED80B5998CA}" destId="{7271B880-F785-4F9B-A4C3-764C9EF644EA}" srcOrd="0" destOrd="0" presId="urn:microsoft.com/office/officeart/2005/8/layout/process4"/>
    <dgm:cxn modelId="{FFD079CD-41DB-458E-8616-D76B7E9D9099}" srcId="{280D6AE1-CAD1-4727-B1B0-B13ED7A1ADDE}" destId="{036AD77A-38BD-4BE4-8918-137015F7942B}" srcOrd="0" destOrd="0" parTransId="{300C1361-06CC-4C68-88F9-618DB51946D3}" sibTransId="{7D7E796F-C7AA-4C02-B322-3197E7731A78}"/>
    <dgm:cxn modelId="{AFFFD367-6DCE-47BE-8B8C-AEF16F303E95}" srcId="{280D6AE1-CAD1-4727-B1B0-B13ED7A1ADDE}" destId="{BEAFD363-D980-4DBA-BD95-6316D3BB8412}" srcOrd="1" destOrd="0" parTransId="{AF0B7A89-99A7-48AD-9FBF-7705BF8D18AA}" sibTransId="{CB2D368F-838F-4C2F-BF60-EEDF3761977F}"/>
    <dgm:cxn modelId="{AD7D4E1E-571E-4100-B0EC-62295CC7F0B0}" type="presOf" srcId="{5A1A9EBE-AFDC-43E7-ADA0-00945D162345}" destId="{BC15DA45-10EC-4BCE-B339-4FA70CEBBDEF}" srcOrd="0" destOrd="0" presId="urn:microsoft.com/office/officeart/2005/8/layout/process4"/>
    <dgm:cxn modelId="{8F5F496B-A036-44FF-967F-51E739A6897E}" srcId="{280D6AE1-CAD1-4727-B1B0-B13ED7A1ADDE}" destId="{A3802D9B-89CA-44CD-85E0-FF7F96B155DD}" srcOrd="3" destOrd="0" parTransId="{3D4F5A2C-FCA7-4F86-8377-E27B9EC70314}" sibTransId="{B8F82A46-13C1-428B-9DFD-92B9168BAF53}"/>
    <dgm:cxn modelId="{E38D20B0-4DDC-4881-9DF4-B543F15EBA85}" type="presParOf" srcId="{E86AC368-18E7-4153-9B10-532B4B75A551}" destId="{0A87EC8F-33D7-411A-945C-63BFCC90E8A1}" srcOrd="0" destOrd="0" presId="urn:microsoft.com/office/officeart/2005/8/layout/process4"/>
    <dgm:cxn modelId="{7291770B-A417-4304-AB99-380E3797F9CB}" type="presParOf" srcId="{0A87EC8F-33D7-411A-945C-63BFCC90E8A1}" destId="{BC15DA45-10EC-4BCE-B339-4FA70CEBBDEF}" srcOrd="0" destOrd="0" presId="urn:microsoft.com/office/officeart/2005/8/layout/process4"/>
    <dgm:cxn modelId="{3A34F3DD-7480-4BED-846D-FAFFD3F227A4}" type="presParOf" srcId="{E86AC368-18E7-4153-9B10-532B4B75A551}" destId="{73FF8329-3C3E-4FED-951A-676AB9B9C5B1}" srcOrd="1" destOrd="0" presId="urn:microsoft.com/office/officeart/2005/8/layout/process4"/>
    <dgm:cxn modelId="{1352B471-B12A-45F7-A950-AA7D06BC0568}" type="presParOf" srcId="{E86AC368-18E7-4153-9B10-532B4B75A551}" destId="{ECDDC4A5-8E97-4E82-9DC8-86CABA36EC41}" srcOrd="2" destOrd="0" presId="urn:microsoft.com/office/officeart/2005/8/layout/process4"/>
    <dgm:cxn modelId="{271F3A41-3539-4EE0-AADA-B5D4216DA72C}" type="presParOf" srcId="{ECDDC4A5-8E97-4E82-9DC8-86CABA36EC41}" destId="{7271B880-F785-4F9B-A4C3-764C9EF644EA}" srcOrd="0" destOrd="0" presId="urn:microsoft.com/office/officeart/2005/8/layout/process4"/>
    <dgm:cxn modelId="{61E95DB5-BF90-4E0C-B08A-664481CE4CB4}" type="presParOf" srcId="{E86AC368-18E7-4153-9B10-532B4B75A551}" destId="{0D0FE90D-F203-4314-BDB5-515B2C832049}" srcOrd="3" destOrd="0" presId="urn:microsoft.com/office/officeart/2005/8/layout/process4"/>
    <dgm:cxn modelId="{D2B24BFE-820C-459B-BAC7-ED1CCD4709D8}" type="presParOf" srcId="{E86AC368-18E7-4153-9B10-532B4B75A551}" destId="{F79C2D4F-F89A-438D-A718-A4AB37C0E688}" srcOrd="4" destOrd="0" presId="urn:microsoft.com/office/officeart/2005/8/layout/process4"/>
    <dgm:cxn modelId="{5E219B8B-C034-4474-9C85-6508152088E4}" type="presParOf" srcId="{F79C2D4F-F89A-438D-A718-A4AB37C0E688}" destId="{C1CCA85B-8440-4EF4-A3C4-2F55AAB6ABFE}" srcOrd="0" destOrd="0" presId="urn:microsoft.com/office/officeart/2005/8/layout/process4"/>
    <dgm:cxn modelId="{E01DD8FD-8050-4346-AD32-14089C2050D0}" type="presParOf" srcId="{E86AC368-18E7-4153-9B10-532B4B75A551}" destId="{3C7893DF-6CE8-48C6-BEC3-89B9FDBD8010}" srcOrd="5" destOrd="0" presId="urn:microsoft.com/office/officeart/2005/8/layout/process4"/>
    <dgm:cxn modelId="{B009C196-9DE2-4056-82BE-A81232DC65E7}" type="presParOf" srcId="{E86AC368-18E7-4153-9B10-532B4B75A551}" destId="{B7587045-2568-4C16-9F45-6FBD702203F4}" srcOrd="6" destOrd="0" presId="urn:microsoft.com/office/officeart/2005/8/layout/process4"/>
    <dgm:cxn modelId="{F7C4B0AB-AEF9-4561-AF5D-47306BC47A17}" type="presParOf" srcId="{B7587045-2568-4C16-9F45-6FBD702203F4}" destId="{CC525BCD-24E0-4019-84A3-78E212DBBB29}" srcOrd="0" destOrd="0" presId="urn:microsoft.com/office/officeart/2005/8/layout/process4"/>
    <dgm:cxn modelId="{FAFBE3DD-EF54-4A69-9360-333AB1EDDA5F}" type="presParOf" srcId="{E86AC368-18E7-4153-9B10-532B4B75A551}" destId="{A04B9836-F18B-42D2-82A0-D0A783159683}" srcOrd="7" destOrd="0" presId="urn:microsoft.com/office/officeart/2005/8/layout/process4"/>
    <dgm:cxn modelId="{E8CC151D-6A94-493A-A875-716AA2E5813F}" type="presParOf" srcId="{E86AC368-18E7-4153-9B10-532B4B75A551}" destId="{F9F0FB64-F991-49E4-8399-5912519B632F}" srcOrd="8" destOrd="0" presId="urn:microsoft.com/office/officeart/2005/8/layout/process4"/>
    <dgm:cxn modelId="{E3288AC3-E5D5-4956-AC53-F7A50C15F9CF}" type="presParOf" srcId="{F9F0FB64-F991-49E4-8399-5912519B632F}" destId="{5BF6F2FC-8841-4DBE-8834-9E503CBA0765}" srcOrd="0" destOrd="0" presId="urn:microsoft.com/office/officeart/2005/8/layout/process4"/>
    <dgm:cxn modelId="{4C04777A-74CE-4462-8D2C-5F9F6617D00C}" type="presParOf" srcId="{E86AC368-18E7-4153-9B10-532B4B75A551}" destId="{73D3A248-D102-47C3-BFD7-136E0EC85E50}" srcOrd="9" destOrd="0" presId="urn:microsoft.com/office/officeart/2005/8/layout/process4"/>
    <dgm:cxn modelId="{8DBFCF83-B7EC-4874-BF41-B5DB23A919FD}" type="presParOf" srcId="{E86AC368-18E7-4153-9B10-532B4B75A551}" destId="{417ED50E-50B8-4323-81E9-A68DF7B0242B}" srcOrd="10" destOrd="0" presId="urn:microsoft.com/office/officeart/2005/8/layout/process4"/>
    <dgm:cxn modelId="{6235849A-C7D0-4CE4-945C-408A3118CE28}" type="presParOf" srcId="{417ED50E-50B8-4323-81E9-A68DF7B0242B}" destId="{1A851073-95B0-4D5B-A424-54093593394E}" srcOrd="0" destOrd="0" presId="urn:microsoft.com/office/officeart/2005/8/layout/process4"/>
    <dgm:cxn modelId="{BA3673A4-ED91-49E8-B1B0-6F7334E6B3AE}" type="presParOf" srcId="{E86AC368-18E7-4153-9B10-532B4B75A551}" destId="{543C4912-A231-4032-9045-05B58BAB077E}" srcOrd="11" destOrd="0" presId="urn:microsoft.com/office/officeart/2005/8/layout/process4"/>
    <dgm:cxn modelId="{639048E2-4892-4E8A-A59A-838C1F35FB00}" type="presParOf" srcId="{E86AC368-18E7-4153-9B10-532B4B75A551}" destId="{756EEFB2-74AB-4CF3-A7E8-2D9A1B2B9DEB}" srcOrd="12" destOrd="0" presId="urn:microsoft.com/office/officeart/2005/8/layout/process4"/>
    <dgm:cxn modelId="{F0AF8EE0-C9A5-4C07-8911-445F2AEC6C30}" type="presParOf" srcId="{756EEFB2-74AB-4CF3-A7E8-2D9A1B2B9DEB}" destId="{4B4554E6-C88E-47F6-9BBE-8573AF2FA6C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93F3E-FF77-45B2-A45F-2AF3B5258C9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GB"/>
        </a:p>
      </dgm:t>
    </dgm:pt>
    <dgm:pt modelId="{3F3686E2-118C-47EF-A910-A461EF656D10}">
      <dgm:prSet phldrT="[Text]"/>
      <dgm:spPr/>
      <dgm:t>
        <a:bodyPr/>
        <a:lstStyle/>
        <a:p>
          <a:r>
            <a:rPr lang="en-GB" dirty="0" smtClean="0"/>
            <a:t>Introduction</a:t>
          </a:r>
          <a:endParaRPr lang="en-GB" dirty="0"/>
        </a:p>
      </dgm:t>
    </dgm:pt>
    <dgm:pt modelId="{B4507212-6541-487A-A905-87E979AB4BD9}" type="parTrans" cxnId="{7B6F3252-319E-44FA-8C78-93158ADD754C}">
      <dgm:prSet/>
      <dgm:spPr/>
      <dgm:t>
        <a:bodyPr/>
        <a:lstStyle/>
        <a:p>
          <a:endParaRPr lang="en-GB"/>
        </a:p>
      </dgm:t>
    </dgm:pt>
    <dgm:pt modelId="{23794725-883A-4EF0-B4B5-29ECF3E37D9A}" type="sibTrans" cxnId="{7B6F3252-319E-44FA-8C78-93158ADD754C}">
      <dgm:prSet/>
      <dgm:spPr/>
      <dgm:t>
        <a:bodyPr/>
        <a:lstStyle/>
        <a:p>
          <a:endParaRPr lang="en-GB"/>
        </a:p>
      </dgm:t>
    </dgm:pt>
    <dgm:pt modelId="{E2CA1265-026A-4F59-BE71-A3966961EA37}">
      <dgm:prSet phldrT="[Text]"/>
      <dgm:spPr/>
      <dgm:t>
        <a:bodyPr/>
        <a:lstStyle/>
        <a:p>
          <a:r>
            <a:rPr lang="en-GB" dirty="0" smtClean="0"/>
            <a:t>Where the writer states what their view point is</a:t>
          </a:r>
          <a:endParaRPr lang="en-GB" dirty="0"/>
        </a:p>
      </dgm:t>
    </dgm:pt>
    <dgm:pt modelId="{DFE37829-520B-44F0-9506-292E8FFCD47E}" type="parTrans" cxnId="{72EFEDD0-3816-4206-A80D-26A7A607FF91}">
      <dgm:prSet/>
      <dgm:spPr/>
      <dgm:t>
        <a:bodyPr/>
        <a:lstStyle/>
        <a:p>
          <a:endParaRPr lang="en-GB"/>
        </a:p>
      </dgm:t>
    </dgm:pt>
    <dgm:pt modelId="{CA4ED588-0265-4E28-BDD6-185175A856AD}" type="sibTrans" cxnId="{72EFEDD0-3816-4206-A80D-26A7A607FF91}">
      <dgm:prSet/>
      <dgm:spPr/>
      <dgm:t>
        <a:bodyPr/>
        <a:lstStyle/>
        <a:p>
          <a:endParaRPr lang="en-GB"/>
        </a:p>
      </dgm:t>
    </dgm:pt>
    <dgm:pt modelId="{E24E0617-C7A8-4D51-89AE-B883FA565EDB}">
      <dgm:prSet phldrT="[Text]"/>
      <dgm:spPr/>
      <dgm:t>
        <a:bodyPr/>
        <a:lstStyle/>
        <a:p>
          <a:r>
            <a:rPr lang="en-GB" dirty="0" smtClean="0"/>
            <a:t>Development</a:t>
          </a:r>
          <a:endParaRPr lang="en-GB" dirty="0"/>
        </a:p>
      </dgm:t>
    </dgm:pt>
    <dgm:pt modelId="{7A9EB1F8-9CAF-4F8F-98FE-83D7E6119F9D}" type="parTrans" cxnId="{33B6EF50-B1C8-4113-A234-6BFEC1EF5AA0}">
      <dgm:prSet/>
      <dgm:spPr/>
      <dgm:t>
        <a:bodyPr/>
        <a:lstStyle/>
        <a:p>
          <a:endParaRPr lang="en-GB"/>
        </a:p>
      </dgm:t>
    </dgm:pt>
    <dgm:pt modelId="{B54DFF65-E811-4B12-9019-C00C4B80E5F2}" type="sibTrans" cxnId="{33B6EF50-B1C8-4113-A234-6BFEC1EF5AA0}">
      <dgm:prSet/>
      <dgm:spPr/>
      <dgm:t>
        <a:bodyPr/>
        <a:lstStyle/>
        <a:p>
          <a:endParaRPr lang="en-GB"/>
        </a:p>
      </dgm:t>
    </dgm:pt>
    <dgm:pt modelId="{73306166-BC4D-42AD-BC9D-256FBA8AC244}">
      <dgm:prSet phldrT="[Text]"/>
      <dgm:spPr/>
      <dgm:t>
        <a:bodyPr/>
        <a:lstStyle/>
        <a:p>
          <a:r>
            <a:rPr lang="en-GB" dirty="0" smtClean="0"/>
            <a:t>Where anecdotes or experiences are used as evidence</a:t>
          </a:r>
          <a:endParaRPr lang="en-GB" dirty="0"/>
        </a:p>
      </dgm:t>
    </dgm:pt>
    <dgm:pt modelId="{CF5125B5-1BF0-4AEF-AD0A-EAAD891094F0}" type="parTrans" cxnId="{3477169A-D9E5-4A57-890E-DF1863A6EBA4}">
      <dgm:prSet/>
      <dgm:spPr/>
      <dgm:t>
        <a:bodyPr/>
        <a:lstStyle/>
        <a:p>
          <a:endParaRPr lang="en-GB"/>
        </a:p>
      </dgm:t>
    </dgm:pt>
    <dgm:pt modelId="{054DF217-F64C-4465-BCF8-C720D050EAEC}" type="sibTrans" cxnId="{3477169A-D9E5-4A57-890E-DF1863A6EBA4}">
      <dgm:prSet/>
      <dgm:spPr/>
      <dgm:t>
        <a:bodyPr/>
        <a:lstStyle/>
        <a:p>
          <a:endParaRPr lang="en-GB"/>
        </a:p>
      </dgm:t>
    </dgm:pt>
    <dgm:pt modelId="{DE8C1AC1-A15B-423B-9BDE-0CAF67BD350E}">
      <dgm:prSet phldrT="[Text]"/>
      <dgm:spPr/>
      <dgm:t>
        <a:bodyPr/>
        <a:lstStyle/>
        <a:p>
          <a:r>
            <a:rPr lang="en-GB" dirty="0" smtClean="0"/>
            <a:t>Development</a:t>
          </a:r>
          <a:endParaRPr lang="en-GB" dirty="0"/>
        </a:p>
      </dgm:t>
    </dgm:pt>
    <dgm:pt modelId="{1C5AB48C-C42B-4FB4-A5BA-3D7815895670}" type="parTrans" cxnId="{692B3223-7236-4B6F-8F35-F27FF9429BC8}">
      <dgm:prSet/>
      <dgm:spPr/>
      <dgm:t>
        <a:bodyPr/>
        <a:lstStyle/>
        <a:p>
          <a:endParaRPr lang="en-GB"/>
        </a:p>
      </dgm:t>
    </dgm:pt>
    <dgm:pt modelId="{F44BD4A2-151A-405C-8915-25A028ACE056}" type="sibTrans" cxnId="{692B3223-7236-4B6F-8F35-F27FF9429BC8}">
      <dgm:prSet/>
      <dgm:spPr/>
      <dgm:t>
        <a:bodyPr/>
        <a:lstStyle/>
        <a:p>
          <a:endParaRPr lang="en-GB"/>
        </a:p>
      </dgm:t>
    </dgm:pt>
    <dgm:pt modelId="{91F06FE7-2869-4DA4-B570-3E57ED6BBD42}">
      <dgm:prSet phldrT="[Text]"/>
      <dgm:spPr/>
      <dgm:t>
        <a:bodyPr/>
        <a:lstStyle/>
        <a:p>
          <a:r>
            <a:rPr lang="en-GB" dirty="0" smtClean="0"/>
            <a:t>Where statistics and ‘expert’ witnesses are used as evidence</a:t>
          </a:r>
          <a:endParaRPr lang="en-GB" dirty="0"/>
        </a:p>
      </dgm:t>
    </dgm:pt>
    <dgm:pt modelId="{C18967BA-A294-4ADB-AE84-B5F903AFCB53}" type="parTrans" cxnId="{D66A54E5-C035-443C-AF70-1BBB904E3686}">
      <dgm:prSet/>
      <dgm:spPr/>
      <dgm:t>
        <a:bodyPr/>
        <a:lstStyle/>
        <a:p>
          <a:endParaRPr lang="en-GB"/>
        </a:p>
      </dgm:t>
    </dgm:pt>
    <dgm:pt modelId="{C4EBA1D9-B444-4D6A-B5E0-554862A152DA}" type="sibTrans" cxnId="{D66A54E5-C035-443C-AF70-1BBB904E3686}">
      <dgm:prSet/>
      <dgm:spPr/>
      <dgm:t>
        <a:bodyPr/>
        <a:lstStyle/>
        <a:p>
          <a:endParaRPr lang="en-GB"/>
        </a:p>
      </dgm:t>
    </dgm:pt>
    <dgm:pt modelId="{434FA842-4CB2-423A-B53E-922CB5741731}" type="pres">
      <dgm:prSet presAssocID="{2D693F3E-FF77-45B2-A45F-2AF3B5258C94}" presName="linearFlow" presStyleCnt="0">
        <dgm:presLayoutVars>
          <dgm:dir/>
          <dgm:animLvl val="lvl"/>
          <dgm:resizeHandles val="exact"/>
        </dgm:presLayoutVars>
      </dgm:prSet>
      <dgm:spPr/>
      <dgm:t>
        <a:bodyPr/>
        <a:lstStyle/>
        <a:p>
          <a:endParaRPr lang="en-GB"/>
        </a:p>
      </dgm:t>
    </dgm:pt>
    <dgm:pt modelId="{97245226-4218-4981-9803-85F2D05499AB}" type="pres">
      <dgm:prSet presAssocID="{3F3686E2-118C-47EF-A910-A461EF656D10}" presName="composite" presStyleCnt="0"/>
      <dgm:spPr/>
    </dgm:pt>
    <dgm:pt modelId="{74D9E20A-EBCA-40CE-9CFA-F06C7D839B01}" type="pres">
      <dgm:prSet presAssocID="{3F3686E2-118C-47EF-A910-A461EF656D10}" presName="parTx" presStyleLbl="node1" presStyleIdx="0" presStyleCnt="3">
        <dgm:presLayoutVars>
          <dgm:chMax val="0"/>
          <dgm:chPref val="0"/>
          <dgm:bulletEnabled val="1"/>
        </dgm:presLayoutVars>
      </dgm:prSet>
      <dgm:spPr/>
      <dgm:t>
        <a:bodyPr/>
        <a:lstStyle/>
        <a:p>
          <a:endParaRPr lang="en-GB"/>
        </a:p>
      </dgm:t>
    </dgm:pt>
    <dgm:pt modelId="{285F2BC0-C023-42F7-B71B-24DA6D353C2B}" type="pres">
      <dgm:prSet presAssocID="{3F3686E2-118C-47EF-A910-A461EF656D10}" presName="parSh" presStyleLbl="node1" presStyleIdx="0" presStyleCnt="3"/>
      <dgm:spPr/>
      <dgm:t>
        <a:bodyPr/>
        <a:lstStyle/>
        <a:p>
          <a:endParaRPr lang="en-GB"/>
        </a:p>
      </dgm:t>
    </dgm:pt>
    <dgm:pt modelId="{3FB022DE-95A6-402F-8DAD-97E08C28ED60}" type="pres">
      <dgm:prSet presAssocID="{3F3686E2-118C-47EF-A910-A461EF656D10}" presName="desTx" presStyleLbl="fgAcc1" presStyleIdx="0" presStyleCnt="3">
        <dgm:presLayoutVars>
          <dgm:bulletEnabled val="1"/>
        </dgm:presLayoutVars>
      </dgm:prSet>
      <dgm:spPr/>
      <dgm:t>
        <a:bodyPr/>
        <a:lstStyle/>
        <a:p>
          <a:endParaRPr lang="en-GB"/>
        </a:p>
      </dgm:t>
    </dgm:pt>
    <dgm:pt modelId="{885C5256-4F9B-44BD-99E5-51BB57814EFC}" type="pres">
      <dgm:prSet presAssocID="{23794725-883A-4EF0-B4B5-29ECF3E37D9A}" presName="sibTrans" presStyleLbl="sibTrans2D1" presStyleIdx="0" presStyleCnt="2"/>
      <dgm:spPr/>
      <dgm:t>
        <a:bodyPr/>
        <a:lstStyle/>
        <a:p>
          <a:endParaRPr lang="en-GB"/>
        </a:p>
      </dgm:t>
    </dgm:pt>
    <dgm:pt modelId="{0D564B7B-4658-4894-897C-E58EDBADCB43}" type="pres">
      <dgm:prSet presAssocID="{23794725-883A-4EF0-B4B5-29ECF3E37D9A}" presName="connTx" presStyleLbl="sibTrans2D1" presStyleIdx="0" presStyleCnt="2"/>
      <dgm:spPr/>
      <dgm:t>
        <a:bodyPr/>
        <a:lstStyle/>
        <a:p>
          <a:endParaRPr lang="en-GB"/>
        </a:p>
      </dgm:t>
    </dgm:pt>
    <dgm:pt modelId="{0DCB2C64-F6E0-412C-AEA9-7DEA50151628}" type="pres">
      <dgm:prSet presAssocID="{E24E0617-C7A8-4D51-89AE-B883FA565EDB}" presName="composite" presStyleCnt="0"/>
      <dgm:spPr/>
    </dgm:pt>
    <dgm:pt modelId="{08C34EE4-AD5C-4598-9E6A-0487579C2760}" type="pres">
      <dgm:prSet presAssocID="{E24E0617-C7A8-4D51-89AE-B883FA565EDB}" presName="parTx" presStyleLbl="node1" presStyleIdx="0" presStyleCnt="3">
        <dgm:presLayoutVars>
          <dgm:chMax val="0"/>
          <dgm:chPref val="0"/>
          <dgm:bulletEnabled val="1"/>
        </dgm:presLayoutVars>
      </dgm:prSet>
      <dgm:spPr/>
      <dgm:t>
        <a:bodyPr/>
        <a:lstStyle/>
        <a:p>
          <a:endParaRPr lang="en-GB"/>
        </a:p>
      </dgm:t>
    </dgm:pt>
    <dgm:pt modelId="{72CAD39F-0D57-4E8E-B706-C82A53F51962}" type="pres">
      <dgm:prSet presAssocID="{E24E0617-C7A8-4D51-89AE-B883FA565EDB}" presName="parSh" presStyleLbl="node1" presStyleIdx="1" presStyleCnt="3"/>
      <dgm:spPr/>
      <dgm:t>
        <a:bodyPr/>
        <a:lstStyle/>
        <a:p>
          <a:endParaRPr lang="en-GB"/>
        </a:p>
      </dgm:t>
    </dgm:pt>
    <dgm:pt modelId="{ED5A291D-600E-4EA1-9092-FAEF7DC7C865}" type="pres">
      <dgm:prSet presAssocID="{E24E0617-C7A8-4D51-89AE-B883FA565EDB}" presName="desTx" presStyleLbl="fgAcc1" presStyleIdx="1" presStyleCnt="3">
        <dgm:presLayoutVars>
          <dgm:bulletEnabled val="1"/>
        </dgm:presLayoutVars>
      </dgm:prSet>
      <dgm:spPr/>
      <dgm:t>
        <a:bodyPr/>
        <a:lstStyle/>
        <a:p>
          <a:endParaRPr lang="en-GB"/>
        </a:p>
      </dgm:t>
    </dgm:pt>
    <dgm:pt modelId="{8AA9920F-E034-4A06-A0FA-77A5F551172F}" type="pres">
      <dgm:prSet presAssocID="{B54DFF65-E811-4B12-9019-C00C4B80E5F2}" presName="sibTrans" presStyleLbl="sibTrans2D1" presStyleIdx="1" presStyleCnt="2"/>
      <dgm:spPr/>
      <dgm:t>
        <a:bodyPr/>
        <a:lstStyle/>
        <a:p>
          <a:endParaRPr lang="en-GB"/>
        </a:p>
      </dgm:t>
    </dgm:pt>
    <dgm:pt modelId="{A1AFAF37-1E48-4D02-ADA7-8516A4F64943}" type="pres">
      <dgm:prSet presAssocID="{B54DFF65-E811-4B12-9019-C00C4B80E5F2}" presName="connTx" presStyleLbl="sibTrans2D1" presStyleIdx="1" presStyleCnt="2"/>
      <dgm:spPr/>
      <dgm:t>
        <a:bodyPr/>
        <a:lstStyle/>
        <a:p>
          <a:endParaRPr lang="en-GB"/>
        </a:p>
      </dgm:t>
    </dgm:pt>
    <dgm:pt modelId="{AEF57940-48F7-4002-A7BA-6AA95A16D1D1}" type="pres">
      <dgm:prSet presAssocID="{DE8C1AC1-A15B-423B-9BDE-0CAF67BD350E}" presName="composite" presStyleCnt="0"/>
      <dgm:spPr/>
    </dgm:pt>
    <dgm:pt modelId="{FED519AD-5C41-4056-A9BE-8AB73A373485}" type="pres">
      <dgm:prSet presAssocID="{DE8C1AC1-A15B-423B-9BDE-0CAF67BD350E}" presName="parTx" presStyleLbl="node1" presStyleIdx="1" presStyleCnt="3">
        <dgm:presLayoutVars>
          <dgm:chMax val="0"/>
          <dgm:chPref val="0"/>
          <dgm:bulletEnabled val="1"/>
        </dgm:presLayoutVars>
      </dgm:prSet>
      <dgm:spPr/>
      <dgm:t>
        <a:bodyPr/>
        <a:lstStyle/>
        <a:p>
          <a:endParaRPr lang="en-GB"/>
        </a:p>
      </dgm:t>
    </dgm:pt>
    <dgm:pt modelId="{98E5B166-3F65-4667-A52A-A8B4862FE60E}" type="pres">
      <dgm:prSet presAssocID="{DE8C1AC1-A15B-423B-9BDE-0CAF67BD350E}" presName="parSh" presStyleLbl="node1" presStyleIdx="2" presStyleCnt="3"/>
      <dgm:spPr/>
      <dgm:t>
        <a:bodyPr/>
        <a:lstStyle/>
        <a:p>
          <a:endParaRPr lang="en-GB"/>
        </a:p>
      </dgm:t>
    </dgm:pt>
    <dgm:pt modelId="{CCA25B4B-379C-4C52-B0E5-4868B97EA28E}" type="pres">
      <dgm:prSet presAssocID="{DE8C1AC1-A15B-423B-9BDE-0CAF67BD350E}" presName="desTx" presStyleLbl="fgAcc1" presStyleIdx="2" presStyleCnt="3">
        <dgm:presLayoutVars>
          <dgm:bulletEnabled val="1"/>
        </dgm:presLayoutVars>
      </dgm:prSet>
      <dgm:spPr/>
      <dgm:t>
        <a:bodyPr/>
        <a:lstStyle/>
        <a:p>
          <a:endParaRPr lang="en-GB"/>
        </a:p>
      </dgm:t>
    </dgm:pt>
  </dgm:ptLst>
  <dgm:cxnLst>
    <dgm:cxn modelId="{3477169A-D9E5-4A57-890E-DF1863A6EBA4}" srcId="{E24E0617-C7A8-4D51-89AE-B883FA565EDB}" destId="{73306166-BC4D-42AD-BC9D-256FBA8AC244}" srcOrd="0" destOrd="0" parTransId="{CF5125B5-1BF0-4AEF-AD0A-EAAD891094F0}" sibTransId="{054DF217-F64C-4465-BCF8-C720D050EAEC}"/>
    <dgm:cxn modelId="{548F289E-8AD3-42C5-8829-3F01ABB9C444}" type="presOf" srcId="{3F3686E2-118C-47EF-A910-A461EF656D10}" destId="{74D9E20A-EBCA-40CE-9CFA-F06C7D839B01}" srcOrd="0" destOrd="0" presId="urn:microsoft.com/office/officeart/2005/8/layout/process3"/>
    <dgm:cxn modelId="{374E7DE4-4C6D-4A58-B531-7E74C6A57B91}" type="presOf" srcId="{DE8C1AC1-A15B-423B-9BDE-0CAF67BD350E}" destId="{FED519AD-5C41-4056-A9BE-8AB73A373485}" srcOrd="0" destOrd="0" presId="urn:microsoft.com/office/officeart/2005/8/layout/process3"/>
    <dgm:cxn modelId="{33B6EF50-B1C8-4113-A234-6BFEC1EF5AA0}" srcId="{2D693F3E-FF77-45B2-A45F-2AF3B5258C94}" destId="{E24E0617-C7A8-4D51-89AE-B883FA565EDB}" srcOrd="1" destOrd="0" parTransId="{7A9EB1F8-9CAF-4F8F-98FE-83D7E6119F9D}" sibTransId="{B54DFF65-E811-4B12-9019-C00C4B80E5F2}"/>
    <dgm:cxn modelId="{8143B9D5-9DC6-41E5-955C-B84281636BF9}" type="presOf" srcId="{B54DFF65-E811-4B12-9019-C00C4B80E5F2}" destId="{A1AFAF37-1E48-4D02-ADA7-8516A4F64943}" srcOrd="1" destOrd="0" presId="urn:microsoft.com/office/officeart/2005/8/layout/process3"/>
    <dgm:cxn modelId="{692B3223-7236-4B6F-8F35-F27FF9429BC8}" srcId="{2D693F3E-FF77-45B2-A45F-2AF3B5258C94}" destId="{DE8C1AC1-A15B-423B-9BDE-0CAF67BD350E}" srcOrd="2" destOrd="0" parTransId="{1C5AB48C-C42B-4FB4-A5BA-3D7815895670}" sibTransId="{F44BD4A2-151A-405C-8915-25A028ACE056}"/>
    <dgm:cxn modelId="{D66A54E5-C035-443C-AF70-1BBB904E3686}" srcId="{DE8C1AC1-A15B-423B-9BDE-0CAF67BD350E}" destId="{91F06FE7-2869-4DA4-B570-3E57ED6BBD42}" srcOrd="0" destOrd="0" parTransId="{C18967BA-A294-4ADB-AE84-B5F903AFCB53}" sibTransId="{C4EBA1D9-B444-4D6A-B5E0-554862A152DA}"/>
    <dgm:cxn modelId="{988FE0B4-6011-437B-BD78-2CD24061B01F}" type="presOf" srcId="{DE8C1AC1-A15B-423B-9BDE-0CAF67BD350E}" destId="{98E5B166-3F65-4667-A52A-A8B4862FE60E}" srcOrd="1" destOrd="0" presId="urn:microsoft.com/office/officeart/2005/8/layout/process3"/>
    <dgm:cxn modelId="{18CE9A3E-6E35-4229-B0BF-2DACE928751C}" type="presOf" srcId="{B54DFF65-E811-4B12-9019-C00C4B80E5F2}" destId="{8AA9920F-E034-4A06-A0FA-77A5F551172F}" srcOrd="0" destOrd="0" presId="urn:microsoft.com/office/officeart/2005/8/layout/process3"/>
    <dgm:cxn modelId="{249B67DE-8097-4383-973F-452FC4BAA10A}" type="presOf" srcId="{91F06FE7-2869-4DA4-B570-3E57ED6BBD42}" destId="{CCA25B4B-379C-4C52-B0E5-4868B97EA28E}" srcOrd="0" destOrd="0" presId="urn:microsoft.com/office/officeart/2005/8/layout/process3"/>
    <dgm:cxn modelId="{E8C225F2-2B0F-4045-AD58-4465643F15F8}" type="presOf" srcId="{E24E0617-C7A8-4D51-89AE-B883FA565EDB}" destId="{08C34EE4-AD5C-4598-9E6A-0487579C2760}" srcOrd="0" destOrd="0" presId="urn:microsoft.com/office/officeart/2005/8/layout/process3"/>
    <dgm:cxn modelId="{C3D59D9C-E4F4-426E-997E-0904D3AD12FF}" type="presOf" srcId="{E2CA1265-026A-4F59-BE71-A3966961EA37}" destId="{3FB022DE-95A6-402F-8DAD-97E08C28ED60}" srcOrd="0" destOrd="0" presId="urn:microsoft.com/office/officeart/2005/8/layout/process3"/>
    <dgm:cxn modelId="{7B6F3252-319E-44FA-8C78-93158ADD754C}" srcId="{2D693F3E-FF77-45B2-A45F-2AF3B5258C94}" destId="{3F3686E2-118C-47EF-A910-A461EF656D10}" srcOrd="0" destOrd="0" parTransId="{B4507212-6541-487A-A905-87E979AB4BD9}" sibTransId="{23794725-883A-4EF0-B4B5-29ECF3E37D9A}"/>
    <dgm:cxn modelId="{8FE02425-7E18-4F4F-8156-32BDA8D656E4}" type="presOf" srcId="{2D693F3E-FF77-45B2-A45F-2AF3B5258C94}" destId="{434FA842-4CB2-423A-B53E-922CB5741731}" srcOrd="0" destOrd="0" presId="urn:microsoft.com/office/officeart/2005/8/layout/process3"/>
    <dgm:cxn modelId="{72EFEDD0-3816-4206-A80D-26A7A607FF91}" srcId="{3F3686E2-118C-47EF-A910-A461EF656D10}" destId="{E2CA1265-026A-4F59-BE71-A3966961EA37}" srcOrd="0" destOrd="0" parTransId="{DFE37829-520B-44F0-9506-292E8FFCD47E}" sibTransId="{CA4ED588-0265-4E28-BDD6-185175A856AD}"/>
    <dgm:cxn modelId="{51B5D586-773C-4B3D-9F4C-9B21CA0EAE2F}" type="presOf" srcId="{3F3686E2-118C-47EF-A910-A461EF656D10}" destId="{285F2BC0-C023-42F7-B71B-24DA6D353C2B}" srcOrd="1" destOrd="0" presId="urn:microsoft.com/office/officeart/2005/8/layout/process3"/>
    <dgm:cxn modelId="{6A8FE5F5-8DD0-4A05-ADD6-9CFC39290DDB}" type="presOf" srcId="{23794725-883A-4EF0-B4B5-29ECF3E37D9A}" destId="{885C5256-4F9B-44BD-99E5-51BB57814EFC}" srcOrd="0" destOrd="0" presId="urn:microsoft.com/office/officeart/2005/8/layout/process3"/>
    <dgm:cxn modelId="{15CC09B7-BE6F-4AD0-97A7-EC44899EB6D4}" type="presOf" srcId="{23794725-883A-4EF0-B4B5-29ECF3E37D9A}" destId="{0D564B7B-4658-4894-897C-E58EDBADCB43}" srcOrd="1" destOrd="0" presId="urn:microsoft.com/office/officeart/2005/8/layout/process3"/>
    <dgm:cxn modelId="{67520E34-0066-4C4D-9CFB-589448F7A0C8}" type="presOf" srcId="{73306166-BC4D-42AD-BC9D-256FBA8AC244}" destId="{ED5A291D-600E-4EA1-9092-FAEF7DC7C865}" srcOrd="0" destOrd="0" presId="urn:microsoft.com/office/officeart/2005/8/layout/process3"/>
    <dgm:cxn modelId="{CEC86E21-1619-4275-8808-542C7406729A}" type="presOf" srcId="{E24E0617-C7A8-4D51-89AE-B883FA565EDB}" destId="{72CAD39F-0D57-4E8E-B706-C82A53F51962}" srcOrd="1" destOrd="0" presId="urn:microsoft.com/office/officeart/2005/8/layout/process3"/>
    <dgm:cxn modelId="{70F686C9-060D-4353-A4B5-91524C24C74E}" type="presParOf" srcId="{434FA842-4CB2-423A-B53E-922CB5741731}" destId="{97245226-4218-4981-9803-85F2D05499AB}" srcOrd="0" destOrd="0" presId="urn:microsoft.com/office/officeart/2005/8/layout/process3"/>
    <dgm:cxn modelId="{4DD55745-F05E-4B82-A36C-427BD2CD3F41}" type="presParOf" srcId="{97245226-4218-4981-9803-85F2D05499AB}" destId="{74D9E20A-EBCA-40CE-9CFA-F06C7D839B01}" srcOrd="0" destOrd="0" presId="urn:microsoft.com/office/officeart/2005/8/layout/process3"/>
    <dgm:cxn modelId="{F60BC40A-DDE6-4B7E-83CB-35D2C88516B9}" type="presParOf" srcId="{97245226-4218-4981-9803-85F2D05499AB}" destId="{285F2BC0-C023-42F7-B71B-24DA6D353C2B}" srcOrd="1" destOrd="0" presId="urn:microsoft.com/office/officeart/2005/8/layout/process3"/>
    <dgm:cxn modelId="{1B8B8547-3C6D-4934-A5E5-0F7DBABD8F68}" type="presParOf" srcId="{97245226-4218-4981-9803-85F2D05499AB}" destId="{3FB022DE-95A6-402F-8DAD-97E08C28ED60}" srcOrd="2" destOrd="0" presId="urn:microsoft.com/office/officeart/2005/8/layout/process3"/>
    <dgm:cxn modelId="{5101A89F-270F-4FD8-A2B4-3F80F056D327}" type="presParOf" srcId="{434FA842-4CB2-423A-B53E-922CB5741731}" destId="{885C5256-4F9B-44BD-99E5-51BB57814EFC}" srcOrd="1" destOrd="0" presId="urn:microsoft.com/office/officeart/2005/8/layout/process3"/>
    <dgm:cxn modelId="{6BE029BD-EE31-4540-8B10-0FAF98CF519E}" type="presParOf" srcId="{885C5256-4F9B-44BD-99E5-51BB57814EFC}" destId="{0D564B7B-4658-4894-897C-E58EDBADCB43}" srcOrd="0" destOrd="0" presId="urn:microsoft.com/office/officeart/2005/8/layout/process3"/>
    <dgm:cxn modelId="{7271DC4C-6BE7-4B40-9868-D78EBAF31F6E}" type="presParOf" srcId="{434FA842-4CB2-423A-B53E-922CB5741731}" destId="{0DCB2C64-F6E0-412C-AEA9-7DEA50151628}" srcOrd="2" destOrd="0" presId="urn:microsoft.com/office/officeart/2005/8/layout/process3"/>
    <dgm:cxn modelId="{273BAA31-836E-405B-8F1E-E8C50538783C}" type="presParOf" srcId="{0DCB2C64-F6E0-412C-AEA9-7DEA50151628}" destId="{08C34EE4-AD5C-4598-9E6A-0487579C2760}" srcOrd="0" destOrd="0" presId="urn:microsoft.com/office/officeart/2005/8/layout/process3"/>
    <dgm:cxn modelId="{31E30D4B-B0BE-4A74-B08B-A38A93044864}" type="presParOf" srcId="{0DCB2C64-F6E0-412C-AEA9-7DEA50151628}" destId="{72CAD39F-0D57-4E8E-B706-C82A53F51962}" srcOrd="1" destOrd="0" presId="urn:microsoft.com/office/officeart/2005/8/layout/process3"/>
    <dgm:cxn modelId="{DE3C8741-6714-4295-9463-BE8BF9AD6E40}" type="presParOf" srcId="{0DCB2C64-F6E0-412C-AEA9-7DEA50151628}" destId="{ED5A291D-600E-4EA1-9092-FAEF7DC7C865}" srcOrd="2" destOrd="0" presId="urn:microsoft.com/office/officeart/2005/8/layout/process3"/>
    <dgm:cxn modelId="{AB53BF52-CCE2-43C0-93CD-D2CBA4722243}" type="presParOf" srcId="{434FA842-4CB2-423A-B53E-922CB5741731}" destId="{8AA9920F-E034-4A06-A0FA-77A5F551172F}" srcOrd="3" destOrd="0" presId="urn:microsoft.com/office/officeart/2005/8/layout/process3"/>
    <dgm:cxn modelId="{95FFC921-C078-407B-8E2F-88E577AFB0DC}" type="presParOf" srcId="{8AA9920F-E034-4A06-A0FA-77A5F551172F}" destId="{A1AFAF37-1E48-4D02-ADA7-8516A4F64943}" srcOrd="0" destOrd="0" presId="urn:microsoft.com/office/officeart/2005/8/layout/process3"/>
    <dgm:cxn modelId="{71BBFA3E-8CA1-427B-8A23-9687B0512B46}" type="presParOf" srcId="{434FA842-4CB2-423A-B53E-922CB5741731}" destId="{AEF57940-48F7-4002-A7BA-6AA95A16D1D1}" srcOrd="4" destOrd="0" presId="urn:microsoft.com/office/officeart/2005/8/layout/process3"/>
    <dgm:cxn modelId="{201F8EE9-CFD5-4A05-AFF3-7DC0A248B0A8}" type="presParOf" srcId="{AEF57940-48F7-4002-A7BA-6AA95A16D1D1}" destId="{FED519AD-5C41-4056-A9BE-8AB73A373485}" srcOrd="0" destOrd="0" presId="urn:microsoft.com/office/officeart/2005/8/layout/process3"/>
    <dgm:cxn modelId="{ED53C07C-F4A9-48AF-A8D3-6ED32068630D}" type="presParOf" srcId="{AEF57940-48F7-4002-A7BA-6AA95A16D1D1}" destId="{98E5B166-3F65-4667-A52A-A8B4862FE60E}" srcOrd="1" destOrd="0" presId="urn:microsoft.com/office/officeart/2005/8/layout/process3"/>
    <dgm:cxn modelId="{3C0D7D5E-689C-47C2-823C-3FA9CF85F4D9}" type="presParOf" srcId="{AEF57940-48F7-4002-A7BA-6AA95A16D1D1}" destId="{CCA25B4B-379C-4C52-B0E5-4868B97EA28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693F3E-FF77-45B2-A45F-2AF3B5258C9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GB"/>
        </a:p>
      </dgm:t>
    </dgm:pt>
    <dgm:pt modelId="{66421368-F4EF-4DB4-9198-F20F97728A3F}">
      <dgm:prSet phldrT="[Text]"/>
      <dgm:spPr/>
      <dgm:t>
        <a:bodyPr/>
        <a:lstStyle/>
        <a:p>
          <a:r>
            <a:rPr lang="en-GB" dirty="0" smtClean="0"/>
            <a:t>Counterargument rebuttal</a:t>
          </a:r>
          <a:endParaRPr lang="en-GB" dirty="0"/>
        </a:p>
      </dgm:t>
    </dgm:pt>
    <dgm:pt modelId="{D0B4F32C-EDC9-4A4E-9A8C-D8F57BE6B65F}" type="parTrans" cxnId="{EB7CA487-A4FF-4C53-963C-2BE9592B7816}">
      <dgm:prSet/>
      <dgm:spPr/>
      <dgm:t>
        <a:bodyPr/>
        <a:lstStyle/>
        <a:p>
          <a:endParaRPr lang="en-GB"/>
        </a:p>
      </dgm:t>
    </dgm:pt>
    <dgm:pt modelId="{8CBA5910-10D0-4645-A406-08FFE98EB5A1}" type="sibTrans" cxnId="{EB7CA487-A4FF-4C53-963C-2BE9592B7816}">
      <dgm:prSet/>
      <dgm:spPr/>
      <dgm:t>
        <a:bodyPr/>
        <a:lstStyle/>
        <a:p>
          <a:endParaRPr lang="en-GB"/>
        </a:p>
      </dgm:t>
    </dgm:pt>
    <dgm:pt modelId="{B52D013D-B4F8-4283-879C-F386035CA9E6}">
      <dgm:prSet/>
      <dgm:spPr/>
      <dgm:t>
        <a:bodyPr/>
        <a:lstStyle/>
        <a:p>
          <a:r>
            <a:rPr lang="en-GB" dirty="0" smtClean="0"/>
            <a:t>Where the other side of the argument is mentioned, only to be dismissed or disproved</a:t>
          </a:r>
          <a:endParaRPr lang="en-GB" dirty="0"/>
        </a:p>
      </dgm:t>
    </dgm:pt>
    <dgm:pt modelId="{4C51055A-199B-421F-AF09-BF8EACD0D909}" type="parTrans" cxnId="{6A7C4F41-189F-42EF-8023-535CDE4F05F5}">
      <dgm:prSet/>
      <dgm:spPr/>
      <dgm:t>
        <a:bodyPr/>
        <a:lstStyle/>
        <a:p>
          <a:endParaRPr lang="en-GB"/>
        </a:p>
      </dgm:t>
    </dgm:pt>
    <dgm:pt modelId="{4904CB28-F7D7-4B9B-A4E8-D2830CEFDBF2}" type="sibTrans" cxnId="{6A7C4F41-189F-42EF-8023-535CDE4F05F5}">
      <dgm:prSet/>
      <dgm:spPr/>
      <dgm:t>
        <a:bodyPr/>
        <a:lstStyle/>
        <a:p>
          <a:endParaRPr lang="en-GB"/>
        </a:p>
      </dgm:t>
    </dgm:pt>
    <dgm:pt modelId="{749DEAE4-74F3-4D1C-9013-826410399876}">
      <dgm:prSet/>
      <dgm:spPr/>
      <dgm:t>
        <a:bodyPr/>
        <a:lstStyle/>
        <a:p>
          <a:r>
            <a:rPr lang="en-GB" dirty="0" smtClean="0"/>
            <a:t>Conclusion</a:t>
          </a:r>
          <a:endParaRPr lang="en-GB" dirty="0"/>
        </a:p>
      </dgm:t>
    </dgm:pt>
    <dgm:pt modelId="{A6EB50FF-BDD5-43AE-86B1-0EB5EFA3D6F1}" type="parTrans" cxnId="{9CC353D6-A92B-4BBB-A438-3A02F74DE4FD}">
      <dgm:prSet/>
      <dgm:spPr/>
      <dgm:t>
        <a:bodyPr/>
        <a:lstStyle/>
        <a:p>
          <a:endParaRPr lang="en-GB"/>
        </a:p>
      </dgm:t>
    </dgm:pt>
    <dgm:pt modelId="{51127E40-1DB8-486D-B6EE-5B19BCA21E13}" type="sibTrans" cxnId="{9CC353D6-A92B-4BBB-A438-3A02F74DE4FD}">
      <dgm:prSet/>
      <dgm:spPr/>
      <dgm:t>
        <a:bodyPr/>
        <a:lstStyle/>
        <a:p>
          <a:endParaRPr lang="en-GB"/>
        </a:p>
      </dgm:t>
    </dgm:pt>
    <dgm:pt modelId="{6BDEA66C-33FB-4796-A813-F932ADD21B53}">
      <dgm:prSet/>
      <dgm:spPr/>
      <dgm:t>
        <a:bodyPr/>
        <a:lstStyle/>
        <a:p>
          <a:r>
            <a:rPr lang="en-GB" dirty="0" smtClean="0"/>
            <a:t>Where the writer ends the argument with a ‘punch’</a:t>
          </a:r>
          <a:endParaRPr lang="en-GB" dirty="0"/>
        </a:p>
      </dgm:t>
    </dgm:pt>
    <dgm:pt modelId="{6325AE09-2F72-4F17-B561-32DD8086BA87}" type="parTrans" cxnId="{AAAD0A92-53B5-4FFF-B753-6033F98F2FF5}">
      <dgm:prSet/>
      <dgm:spPr/>
      <dgm:t>
        <a:bodyPr/>
        <a:lstStyle/>
        <a:p>
          <a:endParaRPr lang="en-GB"/>
        </a:p>
      </dgm:t>
    </dgm:pt>
    <dgm:pt modelId="{E03ECA89-0687-4891-B0A5-3AA3A2C9C034}" type="sibTrans" cxnId="{AAAD0A92-53B5-4FFF-B753-6033F98F2FF5}">
      <dgm:prSet/>
      <dgm:spPr/>
      <dgm:t>
        <a:bodyPr/>
        <a:lstStyle/>
        <a:p>
          <a:endParaRPr lang="en-GB"/>
        </a:p>
      </dgm:t>
    </dgm:pt>
    <dgm:pt modelId="{434FA842-4CB2-423A-B53E-922CB5741731}" type="pres">
      <dgm:prSet presAssocID="{2D693F3E-FF77-45B2-A45F-2AF3B5258C94}" presName="linearFlow" presStyleCnt="0">
        <dgm:presLayoutVars>
          <dgm:dir/>
          <dgm:animLvl val="lvl"/>
          <dgm:resizeHandles val="exact"/>
        </dgm:presLayoutVars>
      </dgm:prSet>
      <dgm:spPr/>
      <dgm:t>
        <a:bodyPr/>
        <a:lstStyle/>
        <a:p>
          <a:endParaRPr lang="en-GB"/>
        </a:p>
      </dgm:t>
    </dgm:pt>
    <dgm:pt modelId="{0C1DE963-1B4C-4B7E-BEFD-BB4F2BCE95FF}" type="pres">
      <dgm:prSet presAssocID="{66421368-F4EF-4DB4-9198-F20F97728A3F}" presName="composite" presStyleCnt="0"/>
      <dgm:spPr/>
    </dgm:pt>
    <dgm:pt modelId="{436CAB6F-8F42-49D8-9203-316DD3D72BEC}" type="pres">
      <dgm:prSet presAssocID="{66421368-F4EF-4DB4-9198-F20F97728A3F}" presName="parTx" presStyleLbl="node1" presStyleIdx="0" presStyleCnt="2">
        <dgm:presLayoutVars>
          <dgm:chMax val="0"/>
          <dgm:chPref val="0"/>
          <dgm:bulletEnabled val="1"/>
        </dgm:presLayoutVars>
      </dgm:prSet>
      <dgm:spPr/>
      <dgm:t>
        <a:bodyPr/>
        <a:lstStyle/>
        <a:p>
          <a:endParaRPr lang="en-GB"/>
        </a:p>
      </dgm:t>
    </dgm:pt>
    <dgm:pt modelId="{CBCE56F4-4367-4FF6-AF77-E8F75529BEE8}" type="pres">
      <dgm:prSet presAssocID="{66421368-F4EF-4DB4-9198-F20F97728A3F}" presName="parSh" presStyleLbl="node1" presStyleIdx="0" presStyleCnt="2"/>
      <dgm:spPr/>
      <dgm:t>
        <a:bodyPr/>
        <a:lstStyle/>
        <a:p>
          <a:endParaRPr lang="en-GB"/>
        </a:p>
      </dgm:t>
    </dgm:pt>
    <dgm:pt modelId="{9F4B3E5A-A33B-4160-998B-29E3C0351E2B}" type="pres">
      <dgm:prSet presAssocID="{66421368-F4EF-4DB4-9198-F20F97728A3F}" presName="desTx" presStyleLbl="fgAcc1" presStyleIdx="0" presStyleCnt="2">
        <dgm:presLayoutVars>
          <dgm:bulletEnabled val="1"/>
        </dgm:presLayoutVars>
      </dgm:prSet>
      <dgm:spPr/>
      <dgm:t>
        <a:bodyPr/>
        <a:lstStyle/>
        <a:p>
          <a:endParaRPr lang="en-GB"/>
        </a:p>
      </dgm:t>
    </dgm:pt>
    <dgm:pt modelId="{1CFBA519-E52B-4E5A-9E50-2FA1999530FE}" type="pres">
      <dgm:prSet presAssocID="{8CBA5910-10D0-4645-A406-08FFE98EB5A1}" presName="sibTrans" presStyleLbl="sibTrans2D1" presStyleIdx="0" presStyleCnt="1"/>
      <dgm:spPr/>
      <dgm:t>
        <a:bodyPr/>
        <a:lstStyle/>
        <a:p>
          <a:endParaRPr lang="en-GB"/>
        </a:p>
      </dgm:t>
    </dgm:pt>
    <dgm:pt modelId="{C345042F-2873-4C7C-93FF-2713D853C537}" type="pres">
      <dgm:prSet presAssocID="{8CBA5910-10D0-4645-A406-08FFE98EB5A1}" presName="connTx" presStyleLbl="sibTrans2D1" presStyleIdx="0" presStyleCnt="1"/>
      <dgm:spPr/>
      <dgm:t>
        <a:bodyPr/>
        <a:lstStyle/>
        <a:p>
          <a:endParaRPr lang="en-GB"/>
        </a:p>
      </dgm:t>
    </dgm:pt>
    <dgm:pt modelId="{DEDAD667-A5AB-4403-8A01-889103582AE2}" type="pres">
      <dgm:prSet presAssocID="{749DEAE4-74F3-4D1C-9013-826410399876}" presName="composite" presStyleCnt="0"/>
      <dgm:spPr/>
    </dgm:pt>
    <dgm:pt modelId="{F9670C92-5084-49C7-90DA-43A792A3600F}" type="pres">
      <dgm:prSet presAssocID="{749DEAE4-74F3-4D1C-9013-826410399876}" presName="parTx" presStyleLbl="node1" presStyleIdx="0" presStyleCnt="2">
        <dgm:presLayoutVars>
          <dgm:chMax val="0"/>
          <dgm:chPref val="0"/>
          <dgm:bulletEnabled val="1"/>
        </dgm:presLayoutVars>
      </dgm:prSet>
      <dgm:spPr/>
      <dgm:t>
        <a:bodyPr/>
        <a:lstStyle/>
        <a:p>
          <a:endParaRPr lang="en-GB"/>
        </a:p>
      </dgm:t>
    </dgm:pt>
    <dgm:pt modelId="{C6B15FFA-6E4A-45A3-A3E8-015FADD6A26D}" type="pres">
      <dgm:prSet presAssocID="{749DEAE4-74F3-4D1C-9013-826410399876}" presName="parSh" presStyleLbl="node1" presStyleIdx="1" presStyleCnt="2"/>
      <dgm:spPr/>
      <dgm:t>
        <a:bodyPr/>
        <a:lstStyle/>
        <a:p>
          <a:endParaRPr lang="en-GB"/>
        </a:p>
      </dgm:t>
    </dgm:pt>
    <dgm:pt modelId="{5507FFD3-A0E6-4210-A6A5-DB2FCFD4E021}" type="pres">
      <dgm:prSet presAssocID="{749DEAE4-74F3-4D1C-9013-826410399876}" presName="desTx" presStyleLbl="fgAcc1" presStyleIdx="1" presStyleCnt="2" custLinFactNeighborX="2660" custLinFactNeighborY="2075">
        <dgm:presLayoutVars>
          <dgm:bulletEnabled val="1"/>
        </dgm:presLayoutVars>
      </dgm:prSet>
      <dgm:spPr/>
      <dgm:t>
        <a:bodyPr/>
        <a:lstStyle/>
        <a:p>
          <a:endParaRPr lang="en-GB"/>
        </a:p>
      </dgm:t>
    </dgm:pt>
  </dgm:ptLst>
  <dgm:cxnLst>
    <dgm:cxn modelId="{AE26C8B2-380B-4579-A474-3B2C6F2D6C8E}" type="presOf" srcId="{66421368-F4EF-4DB4-9198-F20F97728A3F}" destId="{CBCE56F4-4367-4FF6-AF77-E8F75529BEE8}" srcOrd="1" destOrd="0" presId="urn:microsoft.com/office/officeart/2005/8/layout/process3"/>
    <dgm:cxn modelId="{692F641D-6BD6-4F4B-AEAB-62C2168E4971}" type="presOf" srcId="{8CBA5910-10D0-4645-A406-08FFE98EB5A1}" destId="{1CFBA519-E52B-4E5A-9E50-2FA1999530FE}" srcOrd="0" destOrd="0" presId="urn:microsoft.com/office/officeart/2005/8/layout/process3"/>
    <dgm:cxn modelId="{AAAD0A92-53B5-4FFF-B753-6033F98F2FF5}" srcId="{749DEAE4-74F3-4D1C-9013-826410399876}" destId="{6BDEA66C-33FB-4796-A813-F932ADD21B53}" srcOrd="0" destOrd="0" parTransId="{6325AE09-2F72-4F17-B561-32DD8086BA87}" sibTransId="{E03ECA89-0687-4891-B0A5-3AA3A2C9C034}"/>
    <dgm:cxn modelId="{9CC353D6-A92B-4BBB-A438-3A02F74DE4FD}" srcId="{2D693F3E-FF77-45B2-A45F-2AF3B5258C94}" destId="{749DEAE4-74F3-4D1C-9013-826410399876}" srcOrd="1" destOrd="0" parTransId="{A6EB50FF-BDD5-43AE-86B1-0EB5EFA3D6F1}" sibTransId="{51127E40-1DB8-486D-B6EE-5B19BCA21E13}"/>
    <dgm:cxn modelId="{7155DA8E-C79A-49C6-A588-1D97C4FA1FE9}" type="presOf" srcId="{749DEAE4-74F3-4D1C-9013-826410399876}" destId="{F9670C92-5084-49C7-90DA-43A792A3600F}" srcOrd="0" destOrd="0" presId="urn:microsoft.com/office/officeart/2005/8/layout/process3"/>
    <dgm:cxn modelId="{F726A522-A4F0-44E9-A218-06475A6BB0A8}" type="presOf" srcId="{749DEAE4-74F3-4D1C-9013-826410399876}" destId="{C6B15FFA-6E4A-45A3-A3E8-015FADD6A26D}" srcOrd="1" destOrd="0" presId="urn:microsoft.com/office/officeart/2005/8/layout/process3"/>
    <dgm:cxn modelId="{6A7C4F41-189F-42EF-8023-535CDE4F05F5}" srcId="{66421368-F4EF-4DB4-9198-F20F97728A3F}" destId="{B52D013D-B4F8-4283-879C-F386035CA9E6}" srcOrd="0" destOrd="0" parTransId="{4C51055A-199B-421F-AF09-BF8EACD0D909}" sibTransId="{4904CB28-F7D7-4B9B-A4E8-D2830CEFDBF2}"/>
    <dgm:cxn modelId="{A5015FF2-50B2-4BC3-9B60-30398E73BB0E}" type="presOf" srcId="{6BDEA66C-33FB-4796-A813-F932ADD21B53}" destId="{5507FFD3-A0E6-4210-A6A5-DB2FCFD4E021}" srcOrd="0" destOrd="0" presId="urn:microsoft.com/office/officeart/2005/8/layout/process3"/>
    <dgm:cxn modelId="{A1AFB26A-576B-4F1D-88C4-3DCD9C3DE68A}" type="presOf" srcId="{66421368-F4EF-4DB4-9198-F20F97728A3F}" destId="{436CAB6F-8F42-49D8-9203-316DD3D72BEC}" srcOrd="0" destOrd="0" presId="urn:microsoft.com/office/officeart/2005/8/layout/process3"/>
    <dgm:cxn modelId="{490937EA-1E48-4E96-BEED-23811748DA55}" type="presOf" srcId="{2D693F3E-FF77-45B2-A45F-2AF3B5258C94}" destId="{434FA842-4CB2-423A-B53E-922CB5741731}" srcOrd="0" destOrd="0" presId="urn:microsoft.com/office/officeart/2005/8/layout/process3"/>
    <dgm:cxn modelId="{B02EE4A3-BBF6-4482-A265-F711790952F7}" type="presOf" srcId="{8CBA5910-10D0-4645-A406-08FFE98EB5A1}" destId="{C345042F-2873-4C7C-93FF-2713D853C537}" srcOrd="1" destOrd="0" presId="urn:microsoft.com/office/officeart/2005/8/layout/process3"/>
    <dgm:cxn modelId="{EB7CA487-A4FF-4C53-963C-2BE9592B7816}" srcId="{2D693F3E-FF77-45B2-A45F-2AF3B5258C94}" destId="{66421368-F4EF-4DB4-9198-F20F97728A3F}" srcOrd="0" destOrd="0" parTransId="{D0B4F32C-EDC9-4A4E-9A8C-D8F57BE6B65F}" sibTransId="{8CBA5910-10D0-4645-A406-08FFE98EB5A1}"/>
    <dgm:cxn modelId="{BA3E10E5-43D0-4508-91CF-CE4DE3FE35C4}" type="presOf" srcId="{B52D013D-B4F8-4283-879C-F386035CA9E6}" destId="{9F4B3E5A-A33B-4160-998B-29E3C0351E2B}" srcOrd="0" destOrd="0" presId="urn:microsoft.com/office/officeart/2005/8/layout/process3"/>
    <dgm:cxn modelId="{79DC7DA1-E022-47B6-A34B-67C763ADDDE8}" type="presParOf" srcId="{434FA842-4CB2-423A-B53E-922CB5741731}" destId="{0C1DE963-1B4C-4B7E-BEFD-BB4F2BCE95FF}" srcOrd="0" destOrd="0" presId="urn:microsoft.com/office/officeart/2005/8/layout/process3"/>
    <dgm:cxn modelId="{F843B500-EC73-4564-B209-023960D4B6F8}" type="presParOf" srcId="{0C1DE963-1B4C-4B7E-BEFD-BB4F2BCE95FF}" destId="{436CAB6F-8F42-49D8-9203-316DD3D72BEC}" srcOrd="0" destOrd="0" presId="urn:microsoft.com/office/officeart/2005/8/layout/process3"/>
    <dgm:cxn modelId="{09FACCC6-851E-4BD5-913A-59111F50B30F}" type="presParOf" srcId="{0C1DE963-1B4C-4B7E-BEFD-BB4F2BCE95FF}" destId="{CBCE56F4-4367-4FF6-AF77-E8F75529BEE8}" srcOrd="1" destOrd="0" presId="urn:microsoft.com/office/officeart/2005/8/layout/process3"/>
    <dgm:cxn modelId="{44A791F5-6BF2-461B-ACD7-36C66A27702B}" type="presParOf" srcId="{0C1DE963-1B4C-4B7E-BEFD-BB4F2BCE95FF}" destId="{9F4B3E5A-A33B-4160-998B-29E3C0351E2B}" srcOrd="2" destOrd="0" presId="urn:microsoft.com/office/officeart/2005/8/layout/process3"/>
    <dgm:cxn modelId="{8C9890E8-02A2-47CC-9134-9AEA314F21D3}" type="presParOf" srcId="{434FA842-4CB2-423A-B53E-922CB5741731}" destId="{1CFBA519-E52B-4E5A-9E50-2FA1999530FE}" srcOrd="1" destOrd="0" presId="urn:microsoft.com/office/officeart/2005/8/layout/process3"/>
    <dgm:cxn modelId="{E7A53AB1-597C-41B5-AFCA-2565C309D0DF}" type="presParOf" srcId="{1CFBA519-E52B-4E5A-9E50-2FA1999530FE}" destId="{C345042F-2873-4C7C-93FF-2713D853C537}" srcOrd="0" destOrd="0" presId="urn:microsoft.com/office/officeart/2005/8/layout/process3"/>
    <dgm:cxn modelId="{B3FFA866-37BC-48DA-BED0-5727A97E268A}" type="presParOf" srcId="{434FA842-4CB2-423A-B53E-922CB5741731}" destId="{DEDAD667-A5AB-4403-8A01-889103582AE2}" srcOrd="2" destOrd="0" presId="urn:microsoft.com/office/officeart/2005/8/layout/process3"/>
    <dgm:cxn modelId="{83CF0544-583F-4169-AC4A-A92E872F9E50}" type="presParOf" srcId="{DEDAD667-A5AB-4403-8A01-889103582AE2}" destId="{F9670C92-5084-49C7-90DA-43A792A3600F}" srcOrd="0" destOrd="0" presId="urn:microsoft.com/office/officeart/2005/8/layout/process3"/>
    <dgm:cxn modelId="{794962C2-E4F3-4424-89F5-2A6D27895218}" type="presParOf" srcId="{DEDAD667-A5AB-4403-8A01-889103582AE2}" destId="{C6B15FFA-6E4A-45A3-A3E8-015FADD6A26D}" srcOrd="1" destOrd="0" presId="urn:microsoft.com/office/officeart/2005/8/layout/process3"/>
    <dgm:cxn modelId="{5E1FBB7C-6C40-4BCE-99D1-FDA90B266ECB}" type="presParOf" srcId="{DEDAD667-A5AB-4403-8A01-889103582AE2}" destId="{5507FFD3-A0E6-4210-A6A5-DB2FCFD4E021}" srcOrd="2" destOrd="0" presId="urn:microsoft.com/office/officeart/2005/8/layout/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11CB4A-6FE2-468B-98AD-71CD1B2C086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GB"/>
        </a:p>
      </dgm:t>
    </dgm:pt>
    <dgm:pt modelId="{7CFC8738-D16E-4678-9813-96AAD62B00D3}">
      <dgm:prSet phldrT="[Text]"/>
      <dgm:spPr/>
      <dgm:t>
        <a:bodyPr/>
        <a:lstStyle/>
        <a:p>
          <a:r>
            <a:rPr lang="en-GB" dirty="0" smtClean="0"/>
            <a:t>Introduction</a:t>
          </a:r>
          <a:endParaRPr lang="en-GB" dirty="0"/>
        </a:p>
      </dgm:t>
    </dgm:pt>
    <dgm:pt modelId="{55AD894F-E503-45BE-99DD-A0A9CDA5AA3D}" type="parTrans" cxnId="{C2A5D585-3B96-410C-B4A6-00AD3A06CD8C}">
      <dgm:prSet/>
      <dgm:spPr/>
      <dgm:t>
        <a:bodyPr/>
        <a:lstStyle/>
        <a:p>
          <a:endParaRPr lang="en-GB"/>
        </a:p>
      </dgm:t>
    </dgm:pt>
    <dgm:pt modelId="{3908A4AC-E469-46B9-841B-3AB7DB2E88C9}" type="sibTrans" cxnId="{C2A5D585-3B96-410C-B4A6-00AD3A06CD8C}">
      <dgm:prSet/>
      <dgm:spPr/>
      <dgm:t>
        <a:bodyPr/>
        <a:lstStyle/>
        <a:p>
          <a:endParaRPr lang="en-GB"/>
        </a:p>
      </dgm:t>
    </dgm:pt>
    <dgm:pt modelId="{D0331A45-A949-4F10-8AC5-F449B79ECEF2}">
      <dgm:prSet phldrT="[Text]"/>
      <dgm:spPr/>
      <dgm:t>
        <a:bodyPr/>
        <a:lstStyle/>
        <a:p>
          <a:r>
            <a:rPr lang="en-GB" dirty="0" smtClean="0"/>
            <a:t>Catch your readers attention straight away</a:t>
          </a:r>
          <a:endParaRPr lang="en-GB" dirty="0"/>
        </a:p>
      </dgm:t>
    </dgm:pt>
    <dgm:pt modelId="{E3E6188C-1D48-414A-B48A-05B7A572BDCF}" type="parTrans" cxnId="{0EE714B9-EA64-4D82-B685-345C7C35D3C6}">
      <dgm:prSet/>
      <dgm:spPr/>
      <dgm:t>
        <a:bodyPr/>
        <a:lstStyle/>
        <a:p>
          <a:endParaRPr lang="en-GB"/>
        </a:p>
      </dgm:t>
    </dgm:pt>
    <dgm:pt modelId="{3BF1C2F1-B6A1-4883-B831-841AC2C0C193}" type="sibTrans" cxnId="{0EE714B9-EA64-4D82-B685-345C7C35D3C6}">
      <dgm:prSet/>
      <dgm:spPr/>
      <dgm:t>
        <a:bodyPr/>
        <a:lstStyle/>
        <a:p>
          <a:endParaRPr lang="en-GB"/>
        </a:p>
      </dgm:t>
    </dgm:pt>
    <dgm:pt modelId="{B73DDC37-DFC9-4294-9BAF-887932A6BA84}">
      <dgm:prSet phldrT="[Text]"/>
      <dgm:spPr/>
      <dgm:t>
        <a:bodyPr/>
        <a:lstStyle/>
        <a:p>
          <a:r>
            <a:rPr lang="en-GB" dirty="0" smtClean="0"/>
            <a:t>4/5 Body paragraphs</a:t>
          </a:r>
          <a:endParaRPr lang="en-GB" dirty="0"/>
        </a:p>
      </dgm:t>
    </dgm:pt>
    <dgm:pt modelId="{0A65A400-7FB0-4B98-90E9-2B2F00651A93}" type="parTrans" cxnId="{3EEF8BA2-EFA1-4B9D-B1F8-F38536B9E70C}">
      <dgm:prSet/>
      <dgm:spPr/>
      <dgm:t>
        <a:bodyPr/>
        <a:lstStyle/>
        <a:p>
          <a:endParaRPr lang="en-GB"/>
        </a:p>
      </dgm:t>
    </dgm:pt>
    <dgm:pt modelId="{9AB14F9F-C319-46DC-9927-E54DD933859D}" type="sibTrans" cxnId="{3EEF8BA2-EFA1-4B9D-B1F8-F38536B9E70C}">
      <dgm:prSet/>
      <dgm:spPr/>
      <dgm:t>
        <a:bodyPr/>
        <a:lstStyle/>
        <a:p>
          <a:endParaRPr lang="en-GB"/>
        </a:p>
      </dgm:t>
    </dgm:pt>
    <dgm:pt modelId="{CF01E345-5E6D-42B6-B9A9-0F5C1EC68A31}">
      <dgm:prSet phldrT="[Text]"/>
      <dgm:spPr/>
      <dgm:t>
        <a:bodyPr/>
        <a:lstStyle/>
        <a:p>
          <a:r>
            <a:rPr lang="en-GB" dirty="0" smtClean="0"/>
            <a:t>Introduce each paragraph with a clear and interesting topic sentence</a:t>
          </a:r>
          <a:endParaRPr lang="en-GB" dirty="0"/>
        </a:p>
      </dgm:t>
    </dgm:pt>
    <dgm:pt modelId="{4BB2118F-002A-4874-A8C4-1B6D723F61FE}" type="parTrans" cxnId="{7DE55156-C138-43CA-BF3A-98C83BAB25A3}">
      <dgm:prSet/>
      <dgm:spPr/>
      <dgm:t>
        <a:bodyPr/>
        <a:lstStyle/>
        <a:p>
          <a:endParaRPr lang="en-GB"/>
        </a:p>
      </dgm:t>
    </dgm:pt>
    <dgm:pt modelId="{16E21494-2C8B-4DFF-A7FC-ADBE2E58CDB2}" type="sibTrans" cxnId="{7DE55156-C138-43CA-BF3A-98C83BAB25A3}">
      <dgm:prSet/>
      <dgm:spPr/>
      <dgm:t>
        <a:bodyPr/>
        <a:lstStyle/>
        <a:p>
          <a:endParaRPr lang="en-GB"/>
        </a:p>
      </dgm:t>
    </dgm:pt>
    <dgm:pt modelId="{00F34481-DFEF-4147-8BE7-07A1A4A36268}">
      <dgm:prSet phldrT="[Text]"/>
      <dgm:spPr/>
      <dgm:t>
        <a:bodyPr/>
        <a:lstStyle/>
        <a:p>
          <a:r>
            <a:rPr lang="en-GB" dirty="0" smtClean="0"/>
            <a:t>State why you are writing in an interesting and friendly way</a:t>
          </a:r>
          <a:endParaRPr lang="en-GB" dirty="0"/>
        </a:p>
      </dgm:t>
    </dgm:pt>
    <dgm:pt modelId="{6E49078C-7AE8-4CF8-9848-01F6FDB5AEEB}" type="parTrans" cxnId="{DF87E6F3-357A-4EBC-86AB-A1D6026BB6C4}">
      <dgm:prSet/>
      <dgm:spPr/>
      <dgm:t>
        <a:bodyPr/>
        <a:lstStyle/>
        <a:p>
          <a:endParaRPr lang="en-GB"/>
        </a:p>
      </dgm:t>
    </dgm:pt>
    <dgm:pt modelId="{B372DC56-CC20-48E5-8659-D1F909C172B3}" type="sibTrans" cxnId="{DF87E6F3-357A-4EBC-86AB-A1D6026BB6C4}">
      <dgm:prSet/>
      <dgm:spPr/>
      <dgm:t>
        <a:bodyPr/>
        <a:lstStyle/>
        <a:p>
          <a:endParaRPr lang="en-GB"/>
        </a:p>
      </dgm:t>
    </dgm:pt>
    <dgm:pt modelId="{99D87911-98C2-49A8-A12A-88DC74E99C70}">
      <dgm:prSet phldrT="[Text]"/>
      <dgm:spPr/>
      <dgm:t>
        <a:bodyPr/>
        <a:lstStyle/>
        <a:p>
          <a:r>
            <a:rPr lang="en-GB" dirty="0" smtClean="0"/>
            <a:t>Involve the reader and make sure that what you say is relevant to them</a:t>
          </a:r>
          <a:endParaRPr lang="en-GB" dirty="0"/>
        </a:p>
      </dgm:t>
    </dgm:pt>
    <dgm:pt modelId="{8042FEFC-B0F8-419B-9509-A4FEC4A22BB3}" type="parTrans" cxnId="{1C1F89F0-6491-4C9B-95CB-604AB1B3FB15}">
      <dgm:prSet/>
      <dgm:spPr/>
      <dgm:t>
        <a:bodyPr/>
        <a:lstStyle/>
        <a:p>
          <a:endParaRPr lang="en-GB"/>
        </a:p>
      </dgm:t>
    </dgm:pt>
    <dgm:pt modelId="{12209CC6-143B-43FF-95E4-035DDBAB293E}" type="sibTrans" cxnId="{1C1F89F0-6491-4C9B-95CB-604AB1B3FB15}">
      <dgm:prSet/>
      <dgm:spPr/>
      <dgm:t>
        <a:bodyPr/>
        <a:lstStyle/>
        <a:p>
          <a:endParaRPr lang="en-GB"/>
        </a:p>
      </dgm:t>
    </dgm:pt>
    <dgm:pt modelId="{3D6F21E6-F94D-4758-875D-9F8E01B42B10}">
      <dgm:prSet phldrT="[Text]"/>
      <dgm:spPr/>
      <dgm:t>
        <a:bodyPr/>
        <a:lstStyle/>
        <a:p>
          <a:r>
            <a:rPr lang="en-GB" dirty="0" smtClean="0"/>
            <a:t>Show that you have the authority to write on this topic (sound reasonable and trustworthy)</a:t>
          </a:r>
          <a:endParaRPr lang="en-GB" dirty="0"/>
        </a:p>
      </dgm:t>
    </dgm:pt>
    <dgm:pt modelId="{1CBCA116-31A0-465E-BF0D-CD5D3522F986}" type="parTrans" cxnId="{F1E40DF1-BB32-40D7-A835-88E24E10D2E4}">
      <dgm:prSet/>
      <dgm:spPr/>
      <dgm:t>
        <a:bodyPr/>
        <a:lstStyle/>
        <a:p>
          <a:endParaRPr lang="en-GB"/>
        </a:p>
      </dgm:t>
    </dgm:pt>
    <dgm:pt modelId="{71ED22DB-9C05-4D47-9A98-28C16D46B73B}" type="sibTrans" cxnId="{F1E40DF1-BB32-40D7-A835-88E24E10D2E4}">
      <dgm:prSet/>
      <dgm:spPr/>
      <dgm:t>
        <a:bodyPr/>
        <a:lstStyle/>
        <a:p>
          <a:endParaRPr lang="en-GB"/>
        </a:p>
      </dgm:t>
    </dgm:pt>
    <dgm:pt modelId="{B50414B7-90A6-4F28-B17A-1FEF24BB30A9}">
      <dgm:prSet phldrT="[Text]"/>
      <dgm:spPr/>
      <dgm:t>
        <a:bodyPr/>
        <a:lstStyle/>
        <a:p>
          <a:r>
            <a:rPr lang="en-GB" dirty="0" smtClean="0"/>
            <a:t>Uses rhetorical question</a:t>
          </a:r>
          <a:endParaRPr lang="en-GB" dirty="0"/>
        </a:p>
      </dgm:t>
    </dgm:pt>
    <dgm:pt modelId="{50B45B31-9268-436B-BDD0-04D7BB719787}" type="parTrans" cxnId="{68EAD3BC-D2F2-4A10-8399-137A8BBF0474}">
      <dgm:prSet/>
      <dgm:spPr/>
      <dgm:t>
        <a:bodyPr/>
        <a:lstStyle/>
        <a:p>
          <a:endParaRPr lang="en-GB"/>
        </a:p>
      </dgm:t>
    </dgm:pt>
    <dgm:pt modelId="{A90666C3-A9E8-42C6-9035-194F2C77587B}" type="sibTrans" cxnId="{68EAD3BC-D2F2-4A10-8399-137A8BBF0474}">
      <dgm:prSet/>
      <dgm:spPr/>
      <dgm:t>
        <a:bodyPr/>
        <a:lstStyle/>
        <a:p>
          <a:endParaRPr lang="en-GB"/>
        </a:p>
      </dgm:t>
    </dgm:pt>
    <dgm:pt modelId="{BD212ECF-DB41-4A04-96C1-A0E69DBB5411}">
      <dgm:prSet phldrT="[Text]"/>
      <dgm:spPr/>
      <dgm:t>
        <a:bodyPr/>
        <a:lstStyle/>
        <a:p>
          <a:r>
            <a:rPr lang="en-GB" dirty="0" smtClean="0"/>
            <a:t>Choose your vocab with precision and care</a:t>
          </a:r>
          <a:endParaRPr lang="en-GB" dirty="0"/>
        </a:p>
      </dgm:t>
    </dgm:pt>
    <dgm:pt modelId="{40B0CE3B-C3DD-44B2-83B0-02955B10D498}" type="parTrans" cxnId="{749208F8-5E1D-49BE-85D7-C8658E0C07D6}">
      <dgm:prSet/>
      <dgm:spPr/>
      <dgm:t>
        <a:bodyPr/>
        <a:lstStyle/>
        <a:p>
          <a:endParaRPr lang="en-GB"/>
        </a:p>
      </dgm:t>
    </dgm:pt>
    <dgm:pt modelId="{22B205ED-1545-4144-9E87-3B2029584CF2}" type="sibTrans" cxnId="{749208F8-5E1D-49BE-85D7-C8658E0C07D6}">
      <dgm:prSet/>
      <dgm:spPr/>
      <dgm:t>
        <a:bodyPr/>
        <a:lstStyle/>
        <a:p>
          <a:endParaRPr lang="en-GB"/>
        </a:p>
      </dgm:t>
    </dgm:pt>
    <dgm:pt modelId="{3A0D524D-999F-4AB6-B1EB-49219DD5B08D}">
      <dgm:prSet phldrT="[Text]"/>
      <dgm:spPr/>
      <dgm:t>
        <a:bodyPr/>
        <a:lstStyle/>
        <a:p>
          <a:r>
            <a:rPr lang="en-GB" dirty="0" smtClean="0"/>
            <a:t>Think of using one further rhetorical question but make it subtle</a:t>
          </a:r>
          <a:endParaRPr lang="en-GB" dirty="0"/>
        </a:p>
      </dgm:t>
    </dgm:pt>
    <dgm:pt modelId="{4EBD3743-944A-40A1-9E3C-F847C3609823}" type="parTrans" cxnId="{83DD1219-5CC8-422A-8C1C-D603A1A59BCE}">
      <dgm:prSet/>
      <dgm:spPr/>
      <dgm:t>
        <a:bodyPr/>
        <a:lstStyle/>
        <a:p>
          <a:endParaRPr lang="en-GB"/>
        </a:p>
      </dgm:t>
    </dgm:pt>
    <dgm:pt modelId="{ACA94A72-3C7D-46C4-BB23-44467433C38C}" type="sibTrans" cxnId="{83DD1219-5CC8-422A-8C1C-D603A1A59BCE}">
      <dgm:prSet/>
      <dgm:spPr/>
      <dgm:t>
        <a:bodyPr/>
        <a:lstStyle/>
        <a:p>
          <a:endParaRPr lang="en-GB"/>
        </a:p>
      </dgm:t>
    </dgm:pt>
    <dgm:pt modelId="{E4064A9A-503C-4CFF-A256-D179AE84D12A}">
      <dgm:prSet phldrT="[Text]"/>
      <dgm:spPr/>
      <dgm:t>
        <a:bodyPr/>
        <a:lstStyle/>
        <a:p>
          <a:r>
            <a:rPr lang="en-GB" dirty="0" smtClean="0"/>
            <a:t>Discuss only ONE point per paragraph</a:t>
          </a:r>
          <a:endParaRPr lang="en-GB" dirty="0"/>
        </a:p>
      </dgm:t>
    </dgm:pt>
    <dgm:pt modelId="{706D2182-406A-4A2C-905B-A197FF5E9EFB}" type="parTrans" cxnId="{313FBC4F-283E-4BD5-9AB1-00FC65040FC7}">
      <dgm:prSet/>
      <dgm:spPr/>
      <dgm:t>
        <a:bodyPr/>
        <a:lstStyle/>
        <a:p>
          <a:endParaRPr lang="en-GB"/>
        </a:p>
      </dgm:t>
    </dgm:pt>
    <dgm:pt modelId="{4090D5A3-2815-403E-B68F-2E2BDD9CD174}" type="sibTrans" cxnId="{313FBC4F-283E-4BD5-9AB1-00FC65040FC7}">
      <dgm:prSet/>
      <dgm:spPr/>
      <dgm:t>
        <a:bodyPr/>
        <a:lstStyle/>
        <a:p>
          <a:endParaRPr lang="en-GB"/>
        </a:p>
      </dgm:t>
    </dgm:pt>
    <dgm:pt modelId="{95150CE3-6884-49A2-88B3-2B9627DDE07B}">
      <dgm:prSet phldrT="[Text]"/>
      <dgm:spPr/>
      <dgm:t>
        <a:bodyPr/>
        <a:lstStyle/>
        <a:p>
          <a:r>
            <a:rPr lang="en-GB" dirty="0" smtClean="0"/>
            <a:t>In one paragraph use an anecdote</a:t>
          </a:r>
          <a:endParaRPr lang="en-GB" dirty="0"/>
        </a:p>
      </dgm:t>
    </dgm:pt>
    <dgm:pt modelId="{7114E56D-C846-454B-B388-6705E9803AB0}" type="parTrans" cxnId="{458020D2-3144-42B3-A278-233FE5890114}">
      <dgm:prSet/>
      <dgm:spPr/>
      <dgm:t>
        <a:bodyPr/>
        <a:lstStyle/>
        <a:p>
          <a:endParaRPr lang="en-GB"/>
        </a:p>
      </dgm:t>
    </dgm:pt>
    <dgm:pt modelId="{699FBE9E-BA52-41E4-B027-B514A10791E3}" type="sibTrans" cxnId="{458020D2-3144-42B3-A278-233FE5890114}">
      <dgm:prSet/>
      <dgm:spPr/>
      <dgm:t>
        <a:bodyPr/>
        <a:lstStyle/>
        <a:p>
          <a:endParaRPr lang="en-GB"/>
        </a:p>
      </dgm:t>
    </dgm:pt>
    <dgm:pt modelId="{94CA7C8D-EEC6-4BA8-B43D-70FADF48051B}">
      <dgm:prSet phldrT="[Text]"/>
      <dgm:spPr/>
      <dgm:t>
        <a:bodyPr/>
        <a:lstStyle/>
        <a:p>
          <a:r>
            <a:rPr lang="en-GB" dirty="0" smtClean="0"/>
            <a:t>Link your points and develop them fully</a:t>
          </a:r>
          <a:endParaRPr lang="en-GB" dirty="0"/>
        </a:p>
      </dgm:t>
    </dgm:pt>
    <dgm:pt modelId="{D9A065E3-B923-4B53-8F6D-23B49F490AD8}" type="parTrans" cxnId="{D542870D-9730-46C5-9F1C-454D696857C7}">
      <dgm:prSet/>
      <dgm:spPr/>
      <dgm:t>
        <a:bodyPr/>
        <a:lstStyle/>
        <a:p>
          <a:endParaRPr lang="en-GB"/>
        </a:p>
      </dgm:t>
    </dgm:pt>
    <dgm:pt modelId="{F42DEC9D-3253-4ABC-83E8-FDCF7DA46D87}" type="sibTrans" cxnId="{D542870D-9730-46C5-9F1C-454D696857C7}">
      <dgm:prSet/>
      <dgm:spPr/>
      <dgm:t>
        <a:bodyPr/>
        <a:lstStyle/>
        <a:p>
          <a:endParaRPr lang="en-GB"/>
        </a:p>
      </dgm:t>
    </dgm:pt>
    <dgm:pt modelId="{662398E8-3ED7-4973-A5E4-06727400D263}">
      <dgm:prSet phldrT="[Text]"/>
      <dgm:spPr/>
      <dgm:t>
        <a:bodyPr/>
        <a:lstStyle/>
        <a:p>
          <a:r>
            <a:rPr lang="en-GB" dirty="0" smtClean="0"/>
            <a:t>Acknowledge the main opposing view but with care, subtlety and tact- </a:t>
          </a:r>
          <a:r>
            <a:rPr lang="en-GB" b="1" dirty="0" smtClean="0"/>
            <a:t>counter it </a:t>
          </a:r>
          <a:endParaRPr lang="en-GB" b="1" dirty="0"/>
        </a:p>
      </dgm:t>
    </dgm:pt>
    <dgm:pt modelId="{E6FF8C55-08C7-4598-BAC0-90EFE539E8C1}" type="parTrans" cxnId="{6FB0D8EE-8DBF-4259-8C17-540561C92010}">
      <dgm:prSet/>
      <dgm:spPr/>
      <dgm:t>
        <a:bodyPr/>
        <a:lstStyle/>
        <a:p>
          <a:endParaRPr lang="en-GB"/>
        </a:p>
      </dgm:t>
    </dgm:pt>
    <dgm:pt modelId="{1198110F-0E88-43E0-82F2-850B989DFB4E}" type="sibTrans" cxnId="{6FB0D8EE-8DBF-4259-8C17-540561C92010}">
      <dgm:prSet/>
      <dgm:spPr/>
      <dgm:t>
        <a:bodyPr/>
        <a:lstStyle/>
        <a:p>
          <a:endParaRPr lang="en-GB"/>
        </a:p>
      </dgm:t>
    </dgm:pt>
    <dgm:pt modelId="{04CAB7BD-EE23-4B30-B4A8-422C8C6E1AEA}">
      <dgm:prSet phldrT="[Text]"/>
      <dgm:spPr/>
      <dgm:t>
        <a:bodyPr/>
        <a:lstStyle/>
        <a:p>
          <a:r>
            <a:rPr lang="en-GB" dirty="0" smtClean="0"/>
            <a:t>Be personal</a:t>
          </a:r>
          <a:endParaRPr lang="en-GB" dirty="0"/>
        </a:p>
      </dgm:t>
    </dgm:pt>
    <dgm:pt modelId="{3FBEAAEA-29BB-4CCD-9067-BEE85391F2A2}" type="parTrans" cxnId="{AAC511CD-396F-4C7B-A758-569324290A7F}">
      <dgm:prSet/>
      <dgm:spPr/>
      <dgm:t>
        <a:bodyPr/>
        <a:lstStyle/>
        <a:p>
          <a:endParaRPr lang="en-GB"/>
        </a:p>
      </dgm:t>
    </dgm:pt>
    <dgm:pt modelId="{F1A22889-704F-41D0-8A42-F3E4C91DFF44}" type="sibTrans" cxnId="{AAC511CD-396F-4C7B-A758-569324290A7F}">
      <dgm:prSet/>
      <dgm:spPr/>
      <dgm:t>
        <a:bodyPr/>
        <a:lstStyle/>
        <a:p>
          <a:endParaRPr lang="en-GB"/>
        </a:p>
      </dgm:t>
    </dgm:pt>
    <dgm:pt modelId="{DB726BE3-0A33-4071-9FAC-D0F43E92A8C5}">
      <dgm:prSet phldrT="[Text]"/>
      <dgm:spPr/>
      <dgm:t>
        <a:bodyPr/>
        <a:lstStyle/>
        <a:p>
          <a:r>
            <a:rPr lang="en-GB" b="1" dirty="0" smtClean="0"/>
            <a:t>Add authority- quote an expert, a survey or something to prove it works</a:t>
          </a:r>
          <a:endParaRPr lang="en-GB" b="1" dirty="0"/>
        </a:p>
      </dgm:t>
    </dgm:pt>
    <dgm:pt modelId="{CEE0A342-89F1-4823-9291-7FFB1CBECF47}" type="parTrans" cxnId="{3E7DBA18-0123-4BAC-BE45-ED198173B034}">
      <dgm:prSet/>
      <dgm:spPr/>
      <dgm:t>
        <a:bodyPr/>
        <a:lstStyle/>
        <a:p>
          <a:endParaRPr lang="en-GB"/>
        </a:p>
      </dgm:t>
    </dgm:pt>
    <dgm:pt modelId="{09C0FCEA-B8B8-46E9-881C-CB22F54DB7AB}" type="sibTrans" cxnId="{3E7DBA18-0123-4BAC-BE45-ED198173B034}">
      <dgm:prSet/>
      <dgm:spPr/>
      <dgm:t>
        <a:bodyPr/>
        <a:lstStyle/>
        <a:p>
          <a:endParaRPr lang="en-GB"/>
        </a:p>
      </dgm:t>
    </dgm:pt>
    <dgm:pt modelId="{25F483B9-1CD5-4294-B399-61A5CD1789BA}">
      <dgm:prSet phldrT="[Text]"/>
      <dgm:spPr/>
      <dgm:t>
        <a:bodyPr/>
        <a:lstStyle/>
        <a:p>
          <a:r>
            <a:rPr lang="en-GB" b="1" dirty="0" smtClean="0"/>
            <a:t>Use vivid description</a:t>
          </a:r>
          <a:endParaRPr lang="en-GB" b="1" dirty="0"/>
        </a:p>
      </dgm:t>
    </dgm:pt>
    <dgm:pt modelId="{5FFADF50-BB5B-421D-812A-C92DC0E13A9E}" type="parTrans" cxnId="{2E1738E4-9200-4D16-815A-92139939C2B0}">
      <dgm:prSet/>
      <dgm:spPr/>
      <dgm:t>
        <a:bodyPr/>
        <a:lstStyle/>
        <a:p>
          <a:endParaRPr lang="en-GB"/>
        </a:p>
      </dgm:t>
    </dgm:pt>
    <dgm:pt modelId="{70808794-9325-4871-BFFA-F9D7089B1885}" type="sibTrans" cxnId="{2E1738E4-9200-4D16-815A-92139939C2B0}">
      <dgm:prSet/>
      <dgm:spPr/>
      <dgm:t>
        <a:bodyPr/>
        <a:lstStyle/>
        <a:p>
          <a:endParaRPr lang="en-GB"/>
        </a:p>
      </dgm:t>
    </dgm:pt>
    <dgm:pt modelId="{E7D0EF7A-B734-482E-A71D-FEEFF63AE35E}">
      <dgm:prSet phldrT="[Text]"/>
      <dgm:spPr/>
      <dgm:t>
        <a:bodyPr/>
        <a:lstStyle/>
        <a:p>
          <a:r>
            <a:rPr lang="en-GB" b="1" dirty="0" smtClean="0"/>
            <a:t>Add power by adding a few rhetoric devices</a:t>
          </a:r>
          <a:endParaRPr lang="en-GB" b="1" dirty="0"/>
        </a:p>
      </dgm:t>
    </dgm:pt>
    <dgm:pt modelId="{37CF031E-4650-4EED-A660-E219FFC9BB30}" type="parTrans" cxnId="{DFE33C97-2078-4EC8-A971-4682859A0FC4}">
      <dgm:prSet/>
      <dgm:spPr/>
      <dgm:t>
        <a:bodyPr/>
        <a:lstStyle/>
        <a:p>
          <a:endParaRPr lang="en-GB"/>
        </a:p>
      </dgm:t>
    </dgm:pt>
    <dgm:pt modelId="{B93C600B-46B7-4473-8354-5529C44F4742}" type="sibTrans" cxnId="{DFE33C97-2078-4EC8-A971-4682859A0FC4}">
      <dgm:prSet/>
      <dgm:spPr/>
      <dgm:t>
        <a:bodyPr/>
        <a:lstStyle/>
        <a:p>
          <a:endParaRPr lang="en-GB"/>
        </a:p>
      </dgm:t>
    </dgm:pt>
    <dgm:pt modelId="{BD9A9D1F-4551-4469-9228-D574917DD0F0}" type="pres">
      <dgm:prSet presAssocID="{FB11CB4A-6FE2-468B-98AD-71CD1B2C0867}" presName="linear" presStyleCnt="0">
        <dgm:presLayoutVars>
          <dgm:animLvl val="lvl"/>
          <dgm:resizeHandles val="exact"/>
        </dgm:presLayoutVars>
      </dgm:prSet>
      <dgm:spPr/>
      <dgm:t>
        <a:bodyPr/>
        <a:lstStyle/>
        <a:p>
          <a:endParaRPr lang="en-GB"/>
        </a:p>
      </dgm:t>
    </dgm:pt>
    <dgm:pt modelId="{FA1C4737-1F53-4272-A302-3A2A19C79340}" type="pres">
      <dgm:prSet presAssocID="{7CFC8738-D16E-4678-9813-96AAD62B00D3}" presName="parentText" presStyleLbl="node1" presStyleIdx="0" presStyleCnt="2" custScaleY="43389" custLinFactNeighborX="-749" custLinFactNeighborY="-1509">
        <dgm:presLayoutVars>
          <dgm:chMax val="0"/>
          <dgm:bulletEnabled val="1"/>
        </dgm:presLayoutVars>
      </dgm:prSet>
      <dgm:spPr/>
      <dgm:t>
        <a:bodyPr/>
        <a:lstStyle/>
        <a:p>
          <a:endParaRPr lang="en-GB"/>
        </a:p>
      </dgm:t>
    </dgm:pt>
    <dgm:pt modelId="{A4F0FAD6-7D87-4BCC-BE68-F40637E466BD}" type="pres">
      <dgm:prSet presAssocID="{7CFC8738-D16E-4678-9813-96AAD62B00D3}" presName="childText" presStyleLbl="revTx" presStyleIdx="0" presStyleCnt="2" custScaleY="23972">
        <dgm:presLayoutVars>
          <dgm:bulletEnabled val="1"/>
        </dgm:presLayoutVars>
      </dgm:prSet>
      <dgm:spPr/>
      <dgm:t>
        <a:bodyPr/>
        <a:lstStyle/>
        <a:p>
          <a:endParaRPr lang="en-GB"/>
        </a:p>
      </dgm:t>
    </dgm:pt>
    <dgm:pt modelId="{86514FA2-C937-4D37-8AB4-CB914CBB40B3}" type="pres">
      <dgm:prSet presAssocID="{B73DDC37-DFC9-4294-9BAF-887932A6BA84}" presName="parentText" presStyleLbl="node1" presStyleIdx="1" presStyleCnt="2" custScaleY="36768" custLinFactNeighborX="126" custLinFactNeighborY="-3208">
        <dgm:presLayoutVars>
          <dgm:chMax val="0"/>
          <dgm:bulletEnabled val="1"/>
        </dgm:presLayoutVars>
      </dgm:prSet>
      <dgm:spPr/>
      <dgm:t>
        <a:bodyPr/>
        <a:lstStyle/>
        <a:p>
          <a:endParaRPr lang="en-GB"/>
        </a:p>
      </dgm:t>
    </dgm:pt>
    <dgm:pt modelId="{E70E954A-6247-4699-A720-FF51836CEE79}" type="pres">
      <dgm:prSet presAssocID="{B73DDC37-DFC9-4294-9BAF-887932A6BA84}" presName="childText" presStyleLbl="revTx" presStyleIdx="1" presStyleCnt="2" custScaleY="28561" custLinFactNeighborX="-749" custLinFactNeighborY="-19373">
        <dgm:presLayoutVars>
          <dgm:bulletEnabled val="1"/>
        </dgm:presLayoutVars>
      </dgm:prSet>
      <dgm:spPr/>
      <dgm:t>
        <a:bodyPr/>
        <a:lstStyle/>
        <a:p>
          <a:endParaRPr lang="en-GB"/>
        </a:p>
      </dgm:t>
    </dgm:pt>
  </dgm:ptLst>
  <dgm:cxnLst>
    <dgm:cxn modelId="{3E7DBA18-0123-4BAC-BE45-ED198173B034}" srcId="{B73DDC37-DFC9-4294-9BAF-887932A6BA84}" destId="{DB726BE3-0A33-4071-9FAC-D0F43E92A8C5}" srcOrd="7" destOrd="0" parTransId="{CEE0A342-89F1-4823-9291-7FFB1CBECF47}" sibTransId="{09C0FCEA-B8B8-46E9-881C-CB22F54DB7AB}"/>
    <dgm:cxn modelId="{3EEF8BA2-EFA1-4B9D-B1F8-F38536B9E70C}" srcId="{FB11CB4A-6FE2-468B-98AD-71CD1B2C0867}" destId="{B73DDC37-DFC9-4294-9BAF-887932A6BA84}" srcOrd="1" destOrd="0" parTransId="{0A65A400-7FB0-4B98-90E9-2B2F00651A93}" sibTransId="{9AB14F9F-C319-46DC-9927-E54DD933859D}"/>
    <dgm:cxn modelId="{4B249920-153F-499D-965B-40BF40EC6577}" type="presOf" srcId="{3A0D524D-999F-4AB6-B1EB-49219DD5B08D}" destId="{E70E954A-6247-4699-A720-FF51836CEE79}" srcOrd="0" destOrd="1" presId="urn:microsoft.com/office/officeart/2005/8/layout/vList2"/>
    <dgm:cxn modelId="{DF87E6F3-357A-4EBC-86AB-A1D6026BB6C4}" srcId="{7CFC8738-D16E-4678-9813-96AAD62B00D3}" destId="{00F34481-DFEF-4147-8BE7-07A1A4A36268}" srcOrd="1" destOrd="0" parTransId="{6E49078C-7AE8-4CF8-9848-01F6FDB5AEEB}" sibTransId="{B372DC56-CC20-48E5-8659-D1F909C172B3}"/>
    <dgm:cxn modelId="{C04E25B5-2286-4C6C-AC81-F773C818A96A}" type="presOf" srcId="{E4064A9A-503C-4CFF-A256-D179AE84D12A}" destId="{E70E954A-6247-4699-A720-FF51836CEE79}" srcOrd="0" destOrd="2" presId="urn:microsoft.com/office/officeart/2005/8/layout/vList2"/>
    <dgm:cxn modelId="{C3CAB0CC-AE71-4103-9558-0080C2AF59BA}" type="presOf" srcId="{CF01E345-5E6D-42B6-B9A9-0F5C1EC68A31}" destId="{E70E954A-6247-4699-A720-FF51836CEE79}" srcOrd="0" destOrd="0" presId="urn:microsoft.com/office/officeart/2005/8/layout/vList2"/>
    <dgm:cxn modelId="{F08E4851-2402-46B6-8EDE-3F4A283B3FB5}" type="presOf" srcId="{B50414B7-90A6-4F28-B17A-1FEF24BB30A9}" destId="{A4F0FAD6-7D87-4BCC-BE68-F40637E466BD}" srcOrd="0" destOrd="4" presId="urn:microsoft.com/office/officeart/2005/8/layout/vList2"/>
    <dgm:cxn modelId="{988A189E-710A-45EE-B4BE-67B23E665485}" type="presOf" srcId="{B73DDC37-DFC9-4294-9BAF-887932A6BA84}" destId="{86514FA2-C937-4D37-8AB4-CB914CBB40B3}" srcOrd="0" destOrd="0" presId="urn:microsoft.com/office/officeart/2005/8/layout/vList2"/>
    <dgm:cxn modelId="{C157E821-B3D8-44DE-BE3F-7E162B30EAD9}" type="presOf" srcId="{E7D0EF7A-B734-482E-A71D-FEEFF63AE35E}" destId="{E70E954A-6247-4699-A720-FF51836CEE79}" srcOrd="0" destOrd="9" presId="urn:microsoft.com/office/officeart/2005/8/layout/vList2"/>
    <dgm:cxn modelId="{E4F88EB2-2E9F-4D99-A0AF-E376827BDC2D}" type="presOf" srcId="{D0331A45-A949-4F10-8AC5-F449B79ECEF2}" destId="{A4F0FAD6-7D87-4BCC-BE68-F40637E466BD}" srcOrd="0" destOrd="0" presId="urn:microsoft.com/office/officeart/2005/8/layout/vList2"/>
    <dgm:cxn modelId="{195F8534-8E78-4E32-A16F-78101284D398}" type="presOf" srcId="{3D6F21E6-F94D-4758-875D-9F8E01B42B10}" destId="{A4F0FAD6-7D87-4BCC-BE68-F40637E466BD}" srcOrd="0" destOrd="3" presId="urn:microsoft.com/office/officeart/2005/8/layout/vList2"/>
    <dgm:cxn modelId="{6FB0D8EE-8DBF-4259-8C17-540561C92010}" srcId="{B73DDC37-DFC9-4294-9BAF-887932A6BA84}" destId="{662398E8-3ED7-4973-A5E4-06727400D263}" srcOrd="6" destOrd="0" parTransId="{E6FF8C55-08C7-4598-BAC0-90EFE539E8C1}" sibTransId="{1198110F-0E88-43E0-82F2-850B989DFB4E}"/>
    <dgm:cxn modelId="{0EE714B9-EA64-4D82-B685-345C7C35D3C6}" srcId="{7CFC8738-D16E-4678-9813-96AAD62B00D3}" destId="{D0331A45-A949-4F10-8AC5-F449B79ECEF2}" srcOrd="0" destOrd="0" parTransId="{E3E6188C-1D48-414A-B48A-05B7A572BDCF}" sibTransId="{3BF1C2F1-B6A1-4883-B831-841AC2C0C193}"/>
    <dgm:cxn modelId="{7DE55156-C138-43CA-BF3A-98C83BAB25A3}" srcId="{B73DDC37-DFC9-4294-9BAF-887932A6BA84}" destId="{CF01E345-5E6D-42B6-B9A9-0F5C1EC68A31}" srcOrd="0" destOrd="0" parTransId="{4BB2118F-002A-4874-A8C4-1B6D723F61FE}" sibTransId="{16E21494-2C8B-4DFF-A7FC-ADBE2E58CDB2}"/>
    <dgm:cxn modelId="{2E1738E4-9200-4D16-815A-92139939C2B0}" srcId="{B73DDC37-DFC9-4294-9BAF-887932A6BA84}" destId="{25F483B9-1CD5-4294-B399-61A5CD1789BA}" srcOrd="8" destOrd="0" parTransId="{5FFADF50-BB5B-421D-812A-C92DC0E13A9E}" sibTransId="{70808794-9325-4871-BFFA-F9D7089B1885}"/>
    <dgm:cxn modelId="{3AE1DFC3-C2A0-4683-B092-21D54C4A8F41}" type="presOf" srcId="{DB726BE3-0A33-4071-9FAC-D0F43E92A8C5}" destId="{E70E954A-6247-4699-A720-FF51836CEE79}" srcOrd="0" destOrd="7" presId="urn:microsoft.com/office/officeart/2005/8/layout/vList2"/>
    <dgm:cxn modelId="{DFE33C97-2078-4EC8-A971-4682859A0FC4}" srcId="{B73DDC37-DFC9-4294-9BAF-887932A6BA84}" destId="{E7D0EF7A-B734-482E-A71D-FEEFF63AE35E}" srcOrd="9" destOrd="0" parTransId="{37CF031E-4650-4EED-A660-E219FFC9BB30}" sibTransId="{B93C600B-46B7-4473-8354-5529C44F4742}"/>
    <dgm:cxn modelId="{F1E40DF1-BB32-40D7-A835-88E24E10D2E4}" srcId="{7CFC8738-D16E-4678-9813-96AAD62B00D3}" destId="{3D6F21E6-F94D-4758-875D-9F8E01B42B10}" srcOrd="3" destOrd="0" parTransId="{1CBCA116-31A0-465E-BF0D-CD5D3522F986}" sibTransId="{71ED22DB-9C05-4D47-9A98-28C16D46B73B}"/>
    <dgm:cxn modelId="{749208F8-5E1D-49BE-85D7-C8658E0C07D6}" srcId="{7CFC8738-D16E-4678-9813-96AAD62B00D3}" destId="{BD212ECF-DB41-4A04-96C1-A0E69DBB5411}" srcOrd="5" destOrd="0" parTransId="{40B0CE3B-C3DD-44B2-83B0-02955B10D498}" sibTransId="{22B205ED-1545-4144-9E87-3B2029584CF2}"/>
    <dgm:cxn modelId="{C2A5D585-3B96-410C-B4A6-00AD3A06CD8C}" srcId="{FB11CB4A-6FE2-468B-98AD-71CD1B2C0867}" destId="{7CFC8738-D16E-4678-9813-96AAD62B00D3}" srcOrd="0" destOrd="0" parTransId="{55AD894F-E503-45BE-99DD-A0A9CDA5AA3D}" sibTransId="{3908A4AC-E469-46B9-841B-3AB7DB2E88C9}"/>
    <dgm:cxn modelId="{458020D2-3144-42B3-A278-233FE5890114}" srcId="{B73DDC37-DFC9-4294-9BAF-887932A6BA84}" destId="{95150CE3-6884-49A2-88B3-2B9627DDE07B}" srcOrd="3" destOrd="0" parTransId="{7114E56D-C846-454B-B388-6705E9803AB0}" sibTransId="{699FBE9E-BA52-41E4-B027-B514A10791E3}"/>
    <dgm:cxn modelId="{8EC8288A-BBBC-4BF2-AA0F-DC6412BFA7C0}" type="presOf" srcId="{99D87911-98C2-49A8-A12A-88DC74E99C70}" destId="{A4F0FAD6-7D87-4BCC-BE68-F40637E466BD}" srcOrd="0" destOrd="2" presId="urn:microsoft.com/office/officeart/2005/8/layout/vList2"/>
    <dgm:cxn modelId="{D542870D-9730-46C5-9F1C-454D696857C7}" srcId="{B73DDC37-DFC9-4294-9BAF-887932A6BA84}" destId="{94CA7C8D-EEC6-4BA8-B43D-70FADF48051B}" srcOrd="5" destOrd="0" parTransId="{D9A065E3-B923-4B53-8F6D-23B49F490AD8}" sibTransId="{F42DEC9D-3253-4ABC-83E8-FDCF7DA46D87}"/>
    <dgm:cxn modelId="{A0E543B2-BEBB-4475-BE2B-06A3FB467CF5}" type="presOf" srcId="{94CA7C8D-EEC6-4BA8-B43D-70FADF48051B}" destId="{E70E954A-6247-4699-A720-FF51836CEE79}" srcOrd="0" destOrd="5" presId="urn:microsoft.com/office/officeart/2005/8/layout/vList2"/>
    <dgm:cxn modelId="{82148B3E-7435-488D-AA9C-54DABE6B8A70}" type="presOf" srcId="{BD212ECF-DB41-4A04-96C1-A0E69DBB5411}" destId="{A4F0FAD6-7D87-4BCC-BE68-F40637E466BD}" srcOrd="0" destOrd="5" presId="urn:microsoft.com/office/officeart/2005/8/layout/vList2"/>
    <dgm:cxn modelId="{8DEF85D1-E16A-4EFD-A7D4-33A1FF9DC49B}" type="presOf" srcId="{04CAB7BD-EE23-4B30-B4A8-422C8C6E1AEA}" destId="{E70E954A-6247-4699-A720-FF51836CEE79}" srcOrd="0" destOrd="4" presId="urn:microsoft.com/office/officeart/2005/8/layout/vList2"/>
    <dgm:cxn modelId="{AAC511CD-396F-4C7B-A758-569324290A7F}" srcId="{B73DDC37-DFC9-4294-9BAF-887932A6BA84}" destId="{04CAB7BD-EE23-4B30-B4A8-422C8C6E1AEA}" srcOrd="4" destOrd="0" parTransId="{3FBEAAEA-29BB-4CCD-9067-BEE85391F2A2}" sibTransId="{F1A22889-704F-41D0-8A42-F3E4C91DFF44}"/>
    <dgm:cxn modelId="{43E2E754-A712-4E27-909A-FE732CA1AE79}" type="presOf" srcId="{25F483B9-1CD5-4294-B399-61A5CD1789BA}" destId="{E70E954A-6247-4699-A720-FF51836CEE79}" srcOrd="0" destOrd="8" presId="urn:microsoft.com/office/officeart/2005/8/layout/vList2"/>
    <dgm:cxn modelId="{6F5A402E-60DF-452F-97B3-73BAA5419F20}" type="presOf" srcId="{7CFC8738-D16E-4678-9813-96AAD62B00D3}" destId="{FA1C4737-1F53-4272-A302-3A2A19C79340}" srcOrd="0" destOrd="0" presId="urn:microsoft.com/office/officeart/2005/8/layout/vList2"/>
    <dgm:cxn modelId="{C7476758-0C8B-4B6D-9F0F-C2B6F186B401}" type="presOf" srcId="{FB11CB4A-6FE2-468B-98AD-71CD1B2C0867}" destId="{BD9A9D1F-4551-4469-9228-D574917DD0F0}" srcOrd="0" destOrd="0" presId="urn:microsoft.com/office/officeart/2005/8/layout/vList2"/>
    <dgm:cxn modelId="{BFD2793F-2181-4485-8194-09EBB15EEE52}" type="presOf" srcId="{95150CE3-6884-49A2-88B3-2B9627DDE07B}" destId="{E70E954A-6247-4699-A720-FF51836CEE79}" srcOrd="0" destOrd="3" presId="urn:microsoft.com/office/officeart/2005/8/layout/vList2"/>
    <dgm:cxn modelId="{313FBC4F-283E-4BD5-9AB1-00FC65040FC7}" srcId="{B73DDC37-DFC9-4294-9BAF-887932A6BA84}" destId="{E4064A9A-503C-4CFF-A256-D179AE84D12A}" srcOrd="2" destOrd="0" parTransId="{706D2182-406A-4A2C-905B-A197FF5E9EFB}" sibTransId="{4090D5A3-2815-403E-B68F-2E2BDD9CD174}"/>
    <dgm:cxn modelId="{EA6F60C4-ED21-4B6E-A0CF-6C411CD3EDA0}" type="presOf" srcId="{00F34481-DFEF-4147-8BE7-07A1A4A36268}" destId="{A4F0FAD6-7D87-4BCC-BE68-F40637E466BD}" srcOrd="0" destOrd="1" presId="urn:microsoft.com/office/officeart/2005/8/layout/vList2"/>
    <dgm:cxn modelId="{1C1F89F0-6491-4C9B-95CB-604AB1B3FB15}" srcId="{7CFC8738-D16E-4678-9813-96AAD62B00D3}" destId="{99D87911-98C2-49A8-A12A-88DC74E99C70}" srcOrd="2" destOrd="0" parTransId="{8042FEFC-B0F8-419B-9509-A4FEC4A22BB3}" sibTransId="{12209CC6-143B-43FF-95E4-035DDBAB293E}"/>
    <dgm:cxn modelId="{6EB1BC9D-1535-422F-991D-0BA0D752B312}" type="presOf" srcId="{662398E8-3ED7-4973-A5E4-06727400D263}" destId="{E70E954A-6247-4699-A720-FF51836CEE79}" srcOrd="0" destOrd="6" presId="urn:microsoft.com/office/officeart/2005/8/layout/vList2"/>
    <dgm:cxn modelId="{83DD1219-5CC8-422A-8C1C-D603A1A59BCE}" srcId="{B73DDC37-DFC9-4294-9BAF-887932A6BA84}" destId="{3A0D524D-999F-4AB6-B1EB-49219DD5B08D}" srcOrd="1" destOrd="0" parTransId="{4EBD3743-944A-40A1-9E3C-F847C3609823}" sibTransId="{ACA94A72-3C7D-46C4-BB23-44467433C38C}"/>
    <dgm:cxn modelId="{68EAD3BC-D2F2-4A10-8399-137A8BBF0474}" srcId="{7CFC8738-D16E-4678-9813-96AAD62B00D3}" destId="{B50414B7-90A6-4F28-B17A-1FEF24BB30A9}" srcOrd="4" destOrd="0" parTransId="{50B45B31-9268-436B-BDD0-04D7BB719787}" sibTransId="{A90666C3-A9E8-42C6-9035-194F2C77587B}"/>
    <dgm:cxn modelId="{2A6B35C7-F309-4210-B7CB-460EB7BA4F0D}" type="presParOf" srcId="{BD9A9D1F-4551-4469-9228-D574917DD0F0}" destId="{FA1C4737-1F53-4272-A302-3A2A19C79340}" srcOrd="0" destOrd="0" presId="urn:microsoft.com/office/officeart/2005/8/layout/vList2"/>
    <dgm:cxn modelId="{847E9AF0-E0ED-40C7-8D2B-0782BAF3C38E}" type="presParOf" srcId="{BD9A9D1F-4551-4469-9228-D574917DD0F0}" destId="{A4F0FAD6-7D87-4BCC-BE68-F40637E466BD}" srcOrd="1" destOrd="0" presId="urn:microsoft.com/office/officeart/2005/8/layout/vList2"/>
    <dgm:cxn modelId="{A17850ED-6A58-4AD1-B4EC-FEEE3704A90C}" type="presParOf" srcId="{BD9A9D1F-4551-4469-9228-D574917DD0F0}" destId="{86514FA2-C937-4D37-8AB4-CB914CBB40B3}" srcOrd="2" destOrd="0" presId="urn:microsoft.com/office/officeart/2005/8/layout/vList2"/>
    <dgm:cxn modelId="{4A1BE315-4C18-4DC7-8C59-FFDF628F0F12}" type="presParOf" srcId="{BD9A9D1F-4551-4469-9228-D574917DD0F0}" destId="{E70E954A-6247-4699-A720-FF51836CEE7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65D486-4B0E-4C88-B850-882BB8BCA14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GB"/>
        </a:p>
      </dgm:t>
    </dgm:pt>
    <dgm:pt modelId="{932427B1-CABA-4096-9C7D-F1E1667EDD7D}">
      <dgm:prSet phldrT="[Text]"/>
      <dgm:spPr/>
      <dgm:t>
        <a:bodyPr/>
        <a:lstStyle/>
        <a:p>
          <a:r>
            <a:rPr lang="en-GB" dirty="0" smtClean="0"/>
            <a:t>Conclusion</a:t>
          </a:r>
          <a:endParaRPr lang="en-GB" dirty="0"/>
        </a:p>
      </dgm:t>
    </dgm:pt>
    <dgm:pt modelId="{43E06E08-2E06-460F-BB7E-A45F7C08E783}" type="parTrans" cxnId="{32E55B80-7198-45CB-A53C-2DA5A8F2AB9E}">
      <dgm:prSet/>
      <dgm:spPr/>
      <dgm:t>
        <a:bodyPr/>
        <a:lstStyle/>
        <a:p>
          <a:endParaRPr lang="en-GB"/>
        </a:p>
      </dgm:t>
    </dgm:pt>
    <dgm:pt modelId="{450C49C2-A7E4-476C-9574-0ED5404EC27D}" type="sibTrans" cxnId="{32E55B80-7198-45CB-A53C-2DA5A8F2AB9E}">
      <dgm:prSet/>
      <dgm:spPr/>
      <dgm:t>
        <a:bodyPr/>
        <a:lstStyle/>
        <a:p>
          <a:endParaRPr lang="en-GB"/>
        </a:p>
      </dgm:t>
    </dgm:pt>
    <dgm:pt modelId="{CB661C66-811B-4DD0-9FAB-A56E386CCBE2}">
      <dgm:prSet phldrT="[Text]"/>
      <dgm:spPr/>
      <dgm:t>
        <a:bodyPr/>
        <a:lstStyle/>
        <a:p>
          <a:r>
            <a:rPr lang="en-GB" dirty="0" smtClean="0"/>
            <a:t>Re-emphasize the common ground and why your review is worthy of consideration</a:t>
          </a:r>
          <a:endParaRPr lang="en-GB" dirty="0"/>
        </a:p>
      </dgm:t>
    </dgm:pt>
    <dgm:pt modelId="{3E02AE27-7063-43CC-8DEA-1ADC32E1A6F2}" type="parTrans" cxnId="{1AD4621C-5689-41BD-8FAE-386F2B145477}">
      <dgm:prSet/>
      <dgm:spPr/>
      <dgm:t>
        <a:bodyPr/>
        <a:lstStyle/>
        <a:p>
          <a:endParaRPr lang="en-GB"/>
        </a:p>
      </dgm:t>
    </dgm:pt>
    <dgm:pt modelId="{95111FFA-478B-45AF-ADC9-803BA0A64041}" type="sibTrans" cxnId="{1AD4621C-5689-41BD-8FAE-386F2B145477}">
      <dgm:prSet/>
      <dgm:spPr/>
      <dgm:t>
        <a:bodyPr/>
        <a:lstStyle/>
        <a:p>
          <a:endParaRPr lang="en-GB"/>
        </a:p>
      </dgm:t>
    </dgm:pt>
    <dgm:pt modelId="{358BC90A-4BF0-4196-B2D6-225C6A302CB1}">
      <dgm:prSet phldrT="[Text]"/>
      <dgm:spPr/>
      <dgm:t>
        <a:bodyPr/>
        <a:lstStyle/>
        <a:p>
          <a:r>
            <a:rPr lang="en-GB" dirty="0" smtClean="0"/>
            <a:t>Make sure your reader knows precisely what you would like to happen next</a:t>
          </a:r>
          <a:endParaRPr lang="en-GB" dirty="0"/>
        </a:p>
      </dgm:t>
    </dgm:pt>
    <dgm:pt modelId="{11B7D652-0DDE-4489-B092-BB0A5926E0CE}" type="parTrans" cxnId="{C2FD3AB3-E46E-4BDB-968B-36BC57387392}">
      <dgm:prSet/>
      <dgm:spPr/>
      <dgm:t>
        <a:bodyPr/>
        <a:lstStyle/>
        <a:p>
          <a:endParaRPr lang="en-GB"/>
        </a:p>
      </dgm:t>
    </dgm:pt>
    <dgm:pt modelId="{8E7AB2C3-6058-4DB6-B887-87437756AB26}" type="sibTrans" cxnId="{C2FD3AB3-E46E-4BDB-968B-36BC57387392}">
      <dgm:prSet/>
      <dgm:spPr/>
      <dgm:t>
        <a:bodyPr/>
        <a:lstStyle/>
        <a:p>
          <a:endParaRPr lang="en-GB"/>
        </a:p>
      </dgm:t>
    </dgm:pt>
    <dgm:pt modelId="{F6C1CFE3-A908-4ADE-8149-39F923C39E57}">
      <dgm:prSet phldrT="[Text]"/>
      <dgm:spPr/>
      <dgm:t>
        <a:bodyPr/>
        <a:lstStyle/>
        <a:p>
          <a:r>
            <a:rPr lang="en-GB" dirty="0" smtClean="0"/>
            <a:t>Only if appropriate to your audience and for your purpose, end with an emotional plea</a:t>
          </a:r>
          <a:endParaRPr lang="en-GB" dirty="0"/>
        </a:p>
      </dgm:t>
    </dgm:pt>
    <dgm:pt modelId="{C3683076-6C2E-4FC3-A848-0C780C15DF96}" type="parTrans" cxnId="{E176BA94-5B58-4E29-9E31-CB039B0671F2}">
      <dgm:prSet/>
      <dgm:spPr/>
      <dgm:t>
        <a:bodyPr/>
        <a:lstStyle/>
        <a:p>
          <a:endParaRPr lang="en-GB"/>
        </a:p>
      </dgm:t>
    </dgm:pt>
    <dgm:pt modelId="{A37C0A86-00AB-4666-B55C-F2497C745497}" type="sibTrans" cxnId="{E176BA94-5B58-4E29-9E31-CB039B0671F2}">
      <dgm:prSet/>
      <dgm:spPr/>
      <dgm:t>
        <a:bodyPr/>
        <a:lstStyle/>
        <a:p>
          <a:endParaRPr lang="en-GB"/>
        </a:p>
      </dgm:t>
    </dgm:pt>
    <dgm:pt modelId="{C0D21693-4601-4C48-AF8E-6A0CAA7F25D3}" type="pres">
      <dgm:prSet presAssocID="{2365D486-4B0E-4C88-B850-882BB8BCA144}" presName="linear" presStyleCnt="0">
        <dgm:presLayoutVars>
          <dgm:animLvl val="lvl"/>
          <dgm:resizeHandles val="exact"/>
        </dgm:presLayoutVars>
      </dgm:prSet>
      <dgm:spPr/>
      <dgm:t>
        <a:bodyPr/>
        <a:lstStyle/>
        <a:p>
          <a:endParaRPr lang="en-GB"/>
        </a:p>
      </dgm:t>
    </dgm:pt>
    <dgm:pt modelId="{0162C7F4-E289-4BC5-AA1C-2FBEE29B92E1}" type="pres">
      <dgm:prSet presAssocID="{932427B1-CABA-4096-9C7D-F1E1667EDD7D}" presName="parentText" presStyleLbl="node1" presStyleIdx="0" presStyleCnt="1">
        <dgm:presLayoutVars>
          <dgm:chMax val="0"/>
          <dgm:bulletEnabled val="1"/>
        </dgm:presLayoutVars>
      </dgm:prSet>
      <dgm:spPr/>
      <dgm:t>
        <a:bodyPr/>
        <a:lstStyle/>
        <a:p>
          <a:endParaRPr lang="en-GB"/>
        </a:p>
      </dgm:t>
    </dgm:pt>
    <dgm:pt modelId="{2027970C-3D9F-487B-92EB-62A82E7792F9}" type="pres">
      <dgm:prSet presAssocID="{932427B1-CABA-4096-9C7D-F1E1667EDD7D}" presName="childText" presStyleLbl="revTx" presStyleIdx="0" presStyleCnt="1">
        <dgm:presLayoutVars>
          <dgm:bulletEnabled val="1"/>
        </dgm:presLayoutVars>
      </dgm:prSet>
      <dgm:spPr/>
      <dgm:t>
        <a:bodyPr/>
        <a:lstStyle/>
        <a:p>
          <a:endParaRPr lang="en-GB"/>
        </a:p>
      </dgm:t>
    </dgm:pt>
  </dgm:ptLst>
  <dgm:cxnLst>
    <dgm:cxn modelId="{0804A83D-13C9-46EE-8F03-5AF1C7BF787A}" type="presOf" srcId="{F6C1CFE3-A908-4ADE-8149-39F923C39E57}" destId="{2027970C-3D9F-487B-92EB-62A82E7792F9}" srcOrd="0" destOrd="2" presId="urn:microsoft.com/office/officeart/2005/8/layout/vList2"/>
    <dgm:cxn modelId="{D81E94CC-812F-4A04-987C-7100D17F9D5F}" type="presOf" srcId="{CB661C66-811B-4DD0-9FAB-A56E386CCBE2}" destId="{2027970C-3D9F-487B-92EB-62A82E7792F9}" srcOrd="0" destOrd="0" presId="urn:microsoft.com/office/officeart/2005/8/layout/vList2"/>
    <dgm:cxn modelId="{E176BA94-5B58-4E29-9E31-CB039B0671F2}" srcId="{932427B1-CABA-4096-9C7D-F1E1667EDD7D}" destId="{F6C1CFE3-A908-4ADE-8149-39F923C39E57}" srcOrd="2" destOrd="0" parTransId="{C3683076-6C2E-4FC3-A848-0C780C15DF96}" sibTransId="{A37C0A86-00AB-4666-B55C-F2497C745497}"/>
    <dgm:cxn modelId="{1AD4621C-5689-41BD-8FAE-386F2B145477}" srcId="{932427B1-CABA-4096-9C7D-F1E1667EDD7D}" destId="{CB661C66-811B-4DD0-9FAB-A56E386CCBE2}" srcOrd="0" destOrd="0" parTransId="{3E02AE27-7063-43CC-8DEA-1ADC32E1A6F2}" sibTransId="{95111FFA-478B-45AF-ADC9-803BA0A64041}"/>
    <dgm:cxn modelId="{B2999998-C404-44D3-8A09-5BBE007EAE96}" type="presOf" srcId="{358BC90A-4BF0-4196-B2D6-225C6A302CB1}" destId="{2027970C-3D9F-487B-92EB-62A82E7792F9}" srcOrd="0" destOrd="1" presId="urn:microsoft.com/office/officeart/2005/8/layout/vList2"/>
    <dgm:cxn modelId="{F1D2441D-7169-4FD1-AFDE-72DB7FAA8275}" type="presOf" srcId="{2365D486-4B0E-4C88-B850-882BB8BCA144}" destId="{C0D21693-4601-4C48-AF8E-6A0CAA7F25D3}" srcOrd="0" destOrd="0" presId="urn:microsoft.com/office/officeart/2005/8/layout/vList2"/>
    <dgm:cxn modelId="{3AB47FD4-E60A-4597-94C7-DB6C36435040}" type="presOf" srcId="{932427B1-CABA-4096-9C7D-F1E1667EDD7D}" destId="{0162C7F4-E289-4BC5-AA1C-2FBEE29B92E1}" srcOrd="0" destOrd="0" presId="urn:microsoft.com/office/officeart/2005/8/layout/vList2"/>
    <dgm:cxn modelId="{C2FD3AB3-E46E-4BDB-968B-36BC57387392}" srcId="{932427B1-CABA-4096-9C7D-F1E1667EDD7D}" destId="{358BC90A-4BF0-4196-B2D6-225C6A302CB1}" srcOrd="1" destOrd="0" parTransId="{11B7D652-0DDE-4489-B092-BB0A5926E0CE}" sibTransId="{8E7AB2C3-6058-4DB6-B887-87437756AB26}"/>
    <dgm:cxn modelId="{32E55B80-7198-45CB-A53C-2DA5A8F2AB9E}" srcId="{2365D486-4B0E-4C88-B850-882BB8BCA144}" destId="{932427B1-CABA-4096-9C7D-F1E1667EDD7D}" srcOrd="0" destOrd="0" parTransId="{43E06E08-2E06-460F-BB7E-A45F7C08E783}" sibTransId="{450C49C2-A7E4-476C-9574-0ED5404EC27D}"/>
    <dgm:cxn modelId="{36FA000E-6D23-47FF-956B-4AC5B18B64A0}" type="presParOf" srcId="{C0D21693-4601-4C48-AF8E-6A0CAA7F25D3}" destId="{0162C7F4-E289-4BC5-AA1C-2FBEE29B92E1}" srcOrd="0" destOrd="0" presId="urn:microsoft.com/office/officeart/2005/8/layout/vList2"/>
    <dgm:cxn modelId="{831D3D3A-0841-4528-BEF3-C70BB9ABAC32}" type="presParOf" srcId="{C0D21693-4601-4C48-AF8E-6A0CAA7F25D3}" destId="{2027970C-3D9F-487B-92EB-62A82E7792F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15DC77C-AED8-4B69-BFEA-03157F3F3FC0}" type="doc">
      <dgm:prSet loTypeId="urn:microsoft.com/office/officeart/2005/8/layout/chevron1" loCatId="process" qsTypeId="urn:microsoft.com/office/officeart/2005/8/quickstyle/simple1" qsCatId="simple" csTypeId="urn:microsoft.com/office/officeart/2005/8/colors/colorful5" csCatId="colorful" phldr="1"/>
      <dgm:spPr/>
    </dgm:pt>
    <dgm:pt modelId="{BA91F74F-69CD-46F0-A372-681FE60121CB}">
      <dgm:prSet phldrT="[Text]"/>
      <dgm:spPr/>
      <dgm:t>
        <a:bodyPr/>
        <a:lstStyle/>
        <a:p>
          <a:r>
            <a:rPr lang="en-GB" dirty="0" smtClean="0"/>
            <a:t>Present a situation</a:t>
          </a:r>
          <a:endParaRPr lang="en-GB" dirty="0"/>
        </a:p>
      </dgm:t>
    </dgm:pt>
    <dgm:pt modelId="{A39AFD6C-9477-4CE6-9832-8EF062D1D27D}" type="parTrans" cxnId="{F5B8FE56-73E5-4A27-BCE7-DB83348E5769}">
      <dgm:prSet/>
      <dgm:spPr/>
      <dgm:t>
        <a:bodyPr/>
        <a:lstStyle/>
        <a:p>
          <a:endParaRPr lang="en-GB"/>
        </a:p>
      </dgm:t>
    </dgm:pt>
    <dgm:pt modelId="{77D3E531-B8F2-4E05-8A3F-06795CF9F073}" type="sibTrans" cxnId="{F5B8FE56-73E5-4A27-BCE7-DB83348E5769}">
      <dgm:prSet/>
      <dgm:spPr/>
      <dgm:t>
        <a:bodyPr/>
        <a:lstStyle/>
        <a:p>
          <a:endParaRPr lang="en-GB"/>
        </a:p>
      </dgm:t>
    </dgm:pt>
    <dgm:pt modelId="{FFB2D95E-D2FC-4476-98B2-56ED048CBB82}">
      <dgm:prSet phldrT="[Text]"/>
      <dgm:spPr/>
      <dgm:t>
        <a:bodyPr/>
        <a:lstStyle/>
        <a:p>
          <a:r>
            <a:rPr lang="en-GB" dirty="0" smtClean="0"/>
            <a:t>Explain the cause</a:t>
          </a:r>
          <a:endParaRPr lang="en-GB" dirty="0"/>
        </a:p>
      </dgm:t>
    </dgm:pt>
    <dgm:pt modelId="{0300A45D-A374-409C-8B18-C0A62D2D3EFD}" type="parTrans" cxnId="{A9FF5194-E217-43D9-B33D-6DD0C8A89664}">
      <dgm:prSet/>
      <dgm:spPr/>
      <dgm:t>
        <a:bodyPr/>
        <a:lstStyle/>
        <a:p>
          <a:endParaRPr lang="en-GB"/>
        </a:p>
      </dgm:t>
    </dgm:pt>
    <dgm:pt modelId="{F6C6DFE0-11C2-4FA4-A93E-D9CCBE4923CD}" type="sibTrans" cxnId="{A9FF5194-E217-43D9-B33D-6DD0C8A89664}">
      <dgm:prSet/>
      <dgm:spPr/>
      <dgm:t>
        <a:bodyPr/>
        <a:lstStyle/>
        <a:p>
          <a:endParaRPr lang="en-GB"/>
        </a:p>
      </dgm:t>
    </dgm:pt>
    <dgm:pt modelId="{8D56B42A-AD78-42C9-B249-07159FFE8905}">
      <dgm:prSet phldrT="[Text]"/>
      <dgm:spPr/>
      <dgm:t>
        <a:bodyPr/>
        <a:lstStyle/>
        <a:p>
          <a:r>
            <a:rPr lang="en-GB" dirty="0" smtClean="0"/>
            <a:t>Explain the effect it had.</a:t>
          </a:r>
          <a:endParaRPr lang="en-GB" dirty="0"/>
        </a:p>
      </dgm:t>
    </dgm:pt>
    <dgm:pt modelId="{62EFF10A-D6D9-4ADE-AE00-F149031A8A69}" type="parTrans" cxnId="{72F6BCC6-AD45-408A-852F-6390646D2E98}">
      <dgm:prSet/>
      <dgm:spPr/>
      <dgm:t>
        <a:bodyPr/>
        <a:lstStyle/>
        <a:p>
          <a:endParaRPr lang="en-GB"/>
        </a:p>
      </dgm:t>
    </dgm:pt>
    <dgm:pt modelId="{DD81725E-D972-4B38-920B-3764864CB606}" type="sibTrans" cxnId="{72F6BCC6-AD45-408A-852F-6390646D2E98}">
      <dgm:prSet/>
      <dgm:spPr/>
      <dgm:t>
        <a:bodyPr/>
        <a:lstStyle/>
        <a:p>
          <a:endParaRPr lang="en-GB"/>
        </a:p>
      </dgm:t>
    </dgm:pt>
    <dgm:pt modelId="{009BADE6-F19B-4ECA-971B-D8C67D27DEA6}" type="pres">
      <dgm:prSet presAssocID="{B15DC77C-AED8-4B69-BFEA-03157F3F3FC0}" presName="Name0" presStyleCnt="0">
        <dgm:presLayoutVars>
          <dgm:dir/>
          <dgm:animLvl val="lvl"/>
          <dgm:resizeHandles val="exact"/>
        </dgm:presLayoutVars>
      </dgm:prSet>
      <dgm:spPr/>
    </dgm:pt>
    <dgm:pt modelId="{6659224B-6824-4F77-9BEE-01AB40940F5D}" type="pres">
      <dgm:prSet presAssocID="{BA91F74F-69CD-46F0-A372-681FE60121CB}" presName="parTxOnly" presStyleLbl="node1" presStyleIdx="0" presStyleCnt="3">
        <dgm:presLayoutVars>
          <dgm:chMax val="0"/>
          <dgm:chPref val="0"/>
          <dgm:bulletEnabled val="1"/>
        </dgm:presLayoutVars>
      </dgm:prSet>
      <dgm:spPr/>
      <dgm:t>
        <a:bodyPr/>
        <a:lstStyle/>
        <a:p>
          <a:endParaRPr lang="en-GB"/>
        </a:p>
      </dgm:t>
    </dgm:pt>
    <dgm:pt modelId="{73836174-A140-4482-A9E8-247A5509EBDB}" type="pres">
      <dgm:prSet presAssocID="{77D3E531-B8F2-4E05-8A3F-06795CF9F073}" presName="parTxOnlySpace" presStyleCnt="0"/>
      <dgm:spPr/>
    </dgm:pt>
    <dgm:pt modelId="{5E5094A7-F75D-4F90-B7AC-871A9596260B}" type="pres">
      <dgm:prSet presAssocID="{FFB2D95E-D2FC-4476-98B2-56ED048CBB82}" presName="parTxOnly" presStyleLbl="node1" presStyleIdx="1" presStyleCnt="3">
        <dgm:presLayoutVars>
          <dgm:chMax val="0"/>
          <dgm:chPref val="0"/>
          <dgm:bulletEnabled val="1"/>
        </dgm:presLayoutVars>
      </dgm:prSet>
      <dgm:spPr/>
      <dgm:t>
        <a:bodyPr/>
        <a:lstStyle/>
        <a:p>
          <a:endParaRPr lang="en-GB"/>
        </a:p>
      </dgm:t>
    </dgm:pt>
    <dgm:pt modelId="{E3092111-3899-4CC7-A849-741D481535CC}" type="pres">
      <dgm:prSet presAssocID="{F6C6DFE0-11C2-4FA4-A93E-D9CCBE4923CD}" presName="parTxOnlySpace" presStyleCnt="0"/>
      <dgm:spPr/>
    </dgm:pt>
    <dgm:pt modelId="{90B0A3D1-BDF7-4491-8BAF-435FD6593627}" type="pres">
      <dgm:prSet presAssocID="{8D56B42A-AD78-42C9-B249-07159FFE8905}" presName="parTxOnly" presStyleLbl="node1" presStyleIdx="2" presStyleCnt="3">
        <dgm:presLayoutVars>
          <dgm:chMax val="0"/>
          <dgm:chPref val="0"/>
          <dgm:bulletEnabled val="1"/>
        </dgm:presLayoutVars>
      </dgm:prSet>
      <dgm:spPr/>
      <dgm:t>
        <a:bodyPr/>
        <a:lstStyle/>
        <a:p>
          <a:endParaRPr lang="en-GB"/>
        </a:p>
      </dgm:t>
    </dgm:pt>
  </dgm:ptLst>
  <dgm:cxnLst>
    <dgm:cxn modelId="{95D72E35-089C-4768-8BBF-ECB330432331}" type="presOf" srcId="{BA91F74F-69CD-46F0-A372-681FE60121CB}" destId="{6659224B-6824-4F77-9BEE-01AB40940F5D}" srcOrd="0" destOrd="0" presId="urn:microsoft.com/office/officeart/2005/8/layout/chevron1"/>
    <dgm:cxn modelId="{BB92AA49-6175-493F-8B63-D8C203BB673E}" type="presOf" srcId="{B15DC77C-AED8-4B69-BFEA-03157F3F3FC0}" destId="{009BADE6-F19B-4ECA-971B-D8C67D27DEA6}" srcOrd="0" destOrd="0" presId="urn:microsoft.com/office/officeart/2005/8/layout/chevron1"/>
    <dgm:cxn modelId="{72F6BCC6-AD45-408A-852F-6390646D2E98}" srcId="{B15DC77C-AED8-4B69-BFEA-03157F3F3FC0}" destId="{8D56B42A-AD78-42C9-B249-07159FFE8905}" srcOrd="2" destOrd="0" parTransId="{62EFF10A-D6D9-4ADE-AE00-F149031A8A69}" sibTransId="{DD81725E-D972-4B38-920B-3764864CB606}"/>
    <dgm:cxn modelId="{F9B91754-0B0D-4FBF-B068-9DD7FE4B0F34}" type="presOf" srcId="{FFB2D95E-D2FC-4476-98B2-56ED048CBB82}" destId="{5E5094A7-F75D-4F90-B7AC-871A9596260B}" srcOrd="0" destOrd="0" presId="urn:microsoft.com/office/officeart/2005/8/layout/chevron1"/>
    <dgm:cxn modelId="{A9FF5194-E217-43D9-B33D-6DD0C8A89664}" srcId="{B15DC77C-AED8-4B69-BFEA-03157F3F3FC0}" destId="{FFB2D95E-D2FC-4476-98B2-56ED048CBB82}" srcOrd="1" destOrd="0" parTransId="{0300A45D-A374-409C-8B18-C0A62D2D3EFD}" sibTransId="{F6C6DFE0-11C2-4FA4-A93E-D9CCBE4923CD}"/>
    <dgm:cxn modelId="{5B0C6725-72A5-42AE-BB75-EFCA8D4148B6}" type="presOf" srcId="{8D56B42A-AD78-42C9-B249-07159FFE8905}" destId="{90B0A3D1-BDF7-4491-8BAF-435FD6593627}" srcOrd="0" destOrd="0" presId="urn:microsoft.com/office/officeart/2005/8/layout/chevron1"/>
    <dgm:cxn modelId="{F5B8FE56-73E5-4A27-BCE7-DB83348E5769}" srcId="{B15DC77C-AED8-4B69-BFEA-03157F3F3FC0}" destId="{BA91F74F-69CD-46F0-A372-681FE60121CB}" srcOrd="0" destOrd="0" parTransId="{A39AFD6C-9477-4CE6-9832-8EF062D1D27D}" sibTransId="{77D3E531-B8F2-4E05-8A3F-06795CF9F073}"/>
    <dgm:cxn modelId="{38C2DA6B-1256-4165-9943-DE7EC996E5C7}" type="presParOf" srcId="{009BADE6-F19B-4ECA-971B-D8C67D27DEA6}" destId="{6659224B-6824-4F77-9BEE-01AB40940F5D}" srcOrd="0" destOrd="0" presId="urn:microsoft.com/office/officeart/2005/8/layout/chevron1"/>
    <dgm:cxn modelId="{BC128916-4830-4D80-9BEA-F51B00EC7EA1}" type="presParOf" srcId="{009BADE6-F19B-4ECA-971B-D8C67D27DEA6}" destId="{73836174-A140-4482-A9E8-247A5509EBDB}" srcOrd="1" destOrd="0" presId="urn:microsoft.com/office/officeart/2005/8/layout/chevron1"/>
    <dgm:cxn modelId="{05F4E178-B9AB-4C5E-ABDB-8A17FD56F10B}" type="presParOf" srcId="{009BADE6-F19B-4ECA-971B-D8C67D27DEA6}" destId="{5E5094A7-F75D-4F90-B7AC-871A9596260B}" srcOrd="2" destOrd="0" presId="urn:microsoft.com/office/officeart/2005/8/layout/chevron1"/>
    <dgm:cxn modelId="{9EC70FA4-C112-4450-828C-6431B1EC351D}" type="presParOf" srcId="{009BADE6-F19B-4ECA-971B-D8C67D27DEA6}" destId="{E3092111-3899-4CC7-A849-741D481535CC}" srcOrd="3" destOrd="0" presId="urn:microsoft.com/office/officeart/2005/8/layout/chevron1"/>
    <dgm:cxn modelId="{9632BFEB-F4D2-4892-9D37-D14EA3E886B2}" type="presParOf" srcId="{009BADE6-F19B-4ECA-971B-D8C67D27DEA6}" destId="{90B0A3D1-BDF7-4491-8BAF-435FD6593627}"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0E24106-E061-4866-A842-E609FA32EDD8}" type="doc">
      <dgm:prSet loTypeId="urn:microsoft.com/office/officeart/2008/layout/VerticalAccentList" loCatId="list" qsTypeId="urn:microsoft.com/office/officeart/2005/8/quickstyle/simple1" qsCatId="simple" csTypeId="urn:microsoft.com/office/officeart/2005/8/colors/colorful1" csCatId="colorful" phldr="1"/>
      <dgm:spPr/>
      <dgm:t>
        <a:bodyPr/>
        <a:lstStyle/>
        <a:p>
          <a:endParaRPr lang="en-GB"/>
        </a:p>
      </dgm:t>
    </dgm:pt>
    <dgm:pt modelId="{65B6A3DD-B2B4-420B-B8E0-A49D500BA61D}">
      <dgm:prSet phldrT="[Text]"/>
      <dgm:spPr/>
      <dgm:t>
        <a:bodyPr/>
        <a:lstStyle/>
        <a:p>
          <a:r>
            <a:rPr lang="en-GB" dirty="0" smtClean="0"/>
            <a:t>First part</a:t>
          </a:r>
          <a:endParaRPr lang="en-GB" dirty="0"/>
        </a:p>
      </dgm:t>
    </dgm:pt>
    <dgm:pt modelId="{24D06159-D1D6-48A9-97AC-1431CA6F3487}" type="parTrans" cxnId="{73BEA0C9-4E7E-4F28-9F5B-0F8481673A8C}">
      <dgm:prSet/>
      <dgm:spPr/>
      <dgm:t>
        <a:bodyPr/>
        <a:lstStyle/>
        <a:p>
          <a:endParaRPr lang="en-GB"/>
        </a:p>
      </dgm:t>
    </dgm:pt>
    <dgm:pt modelId="{8086707B-E755-433A-93FE-B416D22C8CC7}" type="sibTrans" cxnId="{73BEA0C9-4E7E-4F28-9F5B-0F8481673A8C}">
      <dgm:prSet/>
      <dgm:spPr/>
      <dgm:t>
        <a:bodyPr/>
        <a:lstStyle/>
        <a:p>
          <a:endParaRPr lang="en-GB"/>
        </a:p>
      </dgm:t>
    </dgm:pt>
    <dgm:pt modelId="{9D07EA07-5167-452F-AD5D-9D34685A412E}">
      <dgm:prSet phldrT="[Text]"/>
      <dgm:spPr/>
      <dgm:t>
        <a:bodyPr/>
        <a:lstStyle/>
        <a:p>
          <a:r>
            <a:rPr lang="en-GB" dirty="0" smtClean="0"/>
            <a:t>Explains the topic for review in a short summary or synopsis</a:t>
          </a:r>
          <a:endParaRPr lang="en-GB" dirty="0"/>
        </a:p>
      </dgm:t>
    </dgm:pt>
    <dgm:pt modelId="{1FBD4DCD-62D9-41CE-B17E-77E74CB42F50}" type="parTrans" cxnId="{AFF918DE-53EB-44B8-9987-BC9A44B1A2AB}">
      <dgm:prSet/>
      <dgm:spPr/>
      <dgm:t>
        <a:bodyPr/>
        <a:lstStyle/>
        <a:p>
          <a:endParaRPr lang="en-GB"/>
        </a:p>
      </dgm:t>
    </dgm:pt>
    <dgm:pt modelId="{82746B70-4099-47B7-AF7E-1BAE61D85F36}" type="sibTrans" cxnId="{AFF918DE-53EB-44B8-9987-BC9A44B1A2AB}">
      <dgm:prSet/>
      <dgm:spPr/>
      <dgm:t>
        <a:bodyPr/>
        <a:lstStyle/>
        <a:p>
          <a:endParaRPr lang="en-GB"/>
        </a:p>
      </dgm:t>
    </dgm:pt>
    <dgm:pt modelId="{C5FEB71E-D1BC-43B1-86D8-957AFA69DD34}">
      <dgm:prSet phldrT="[Text]"/>
      <dgm:spPr/>
      <dgm:t>
        <a:bodyPr/>
        <a:lstStyle/>
        <a:p>
          <a:r>
            <a:rPr lang="en-GB" dirty="0" smtClean="0"/>
            <a:t>Second part</a:t>
          </a:r>
          <a:endParaRPr lang="en-GB" dirty="0"/>
        </a:p>
      </dgm:t>
    </dgm:pt>
    <dgm:pt modelId="{AE16CB1B-F064-4534-ADF7-736AD36D9F68}" type="parTrans" cxnId="{2C583969-14A7-4A87-9538-764CDD30E191}">
      <dgm:prSet/>
      <dgm:spPr/>
      <dgm:t>
        <a:bodyPr/>
        <a:lstStyle/>
        <a:p>
          <a:endParaRPr lang="en-GB"/>
        </a:p>
      </dgm:t>
    </dgm:pt>
    <dgm:pt modelId="{AFA4663F-5B3D-45A7-9FC9-94EBC3663E48}" type="sibTrans" cxnId="{2C583969-14A7-4A87-9538-764CDD30E191}">
      <dgm:prSet/>
      <dgm:spPr/>
      <dgm:t>
        <a:bodyPr/>
        <a:lstStyle/>
        <a:p>
          <a:endParaRPr lang="en-GB"/>
        </a:p>
      </dgm:t>
    </dgm:pt>
    <dgm:pt modelId="{A3F152B6-1B18-4709-B4BF-6F2788B2316D}">
      <dgm:prSet phldrT="[Text]"/>
      <dgm:spPr/>
      <dgm:t>
        <a:bodyPr/>
        <a:lstStyle/>
        <a:p>
          <a:r>
            <a:rPr lang="en-GB" dirty="0" smtClean="0"/>
            <a:t>Goes into more detail giving some examples that provide more information about your topic and why you liked or didn’t like it. You might also like to compare the topic with others</a:t>
          </a:r>
          <a:endParaRPr lang="en-GB" dirty="0"/>
        </a:p>
      </dgm:t>
    </dgm:pt>
    <dgm:pt modelId="{9CBA0FE5-10E0-49F4-A774-53E2C083A810}" type="parTrans" cxnId="{09E7578D-4FCD-4082-A738-2997AA69AFDF}">
      <dgm:prSet/>
      <dgm:spPr/>
      <dgm:t>
        <a:bodyPr/>
        <a:lstStyle/>
        <a:p>
          <a:endParaRPr lang="en-GB"/>
        </a:p>
      </dgm:t>
    </dgm:pt>
    <dgm:pt modelId="{050A4BA7-896E-41DE-B54F-C309C77A7FB3}" type="sibTrans" cxnId="{09E7578D-4FCD-4082-A738-2997AA69AFDF}">
      <dgm:prSet/>
      <dgm:spPr/>
      <dgm:t>
        <a:bodyPr/>
        <a:lstStyle/>
        <a:p>
          <a:endParaRPr lang="en-GB"/>
        </a:p>
      </dgm:t>
    </dgm:pt>
    <dgm:pt modelId="{AA7BD18E-24CF-496C-8B2A-BCC77961CAF6}">
      <dgm:prSet phldrT="[Text]"/>
      <dgm:spPr/>
      <dgm:t>
        <a:bodyPr/>
        <a:lstStyle/>
        <a:p>
          <a:r>
            <a:rPr lang="en-GB" dirty="0" smtClean="0"/>
            <a:t>Final part</a:t>
          </a:r>
          <a:endParaRPr lang="en-GB" dirty="0"/>
        </a:p>
      </dgm:t>
    </dgm:pt>
    <dgm:pt modelId="{18B238F2-7E8D-4388-A56F-0CA8EAEA1A66}" type="parTrans" cxnId="{E14DD80C-5E85-45A3-81A1-F05E51B1F283}">
      <dgm:prSet/>
      <dgm:spPr/>
      <dgm:t>
        <a:bodyPr/>
        <a:lstStyle/>
        <a:p>
          <a:endParaRPr lang="en-GB"/>
        </a:p>
      </dgm:t>
    </dgm:pt>
    <dgm:pt modelId="{D7EAAA59-C8D8-4A7A-B2AC-16EE8DD07392}" type="sibTrans" cxnId="{E14DD80C-5E85-45A3-81A1-F05E51B1F283}">
      <dgm:prSet/>
      <dgm:spPr/>
      <dgm:t>
        <a:bodyPr/>
        <a:lstStyle/>
        <a:p>
          <a:endParaRPr lang="en-GB"/>
        </a:p>
      </dgm:t>
    </dgm:pt>
    <dgm:pt modelId="{7AD6C4DF-1B7D-4FB4-A6E1-065A65DB76C1}">
      <dgm:prSet phldrT="[Text]"/>
      <dgm:spPr/>
      <dgm:t>
        <a:bodyPr/>
        <a:lstStyle/>
        <a:p>
          <a:r>
            <a:rPr lang="en-GB" dirty="0" smtClean="0"/>
            <a:t>Give your overall recommendation- your view on whether or not your reader will appreciate the item you are reviewing.</a:t>
          </a:r>
          <a:endParaRPr lang="en-GB" dirty="0"/>
        </a:p>
      </dgm:t>
    </dgm:pt>
    <dgm:pt modelId="{8C6D6B3D-973F-4326-8C2C-4F18B3DB9B7D}" type="parTrans" cxnId="{CB37BCB4-DDA3-4F81-A96B-A1CAB1B6F9A0}">
      <dgm:prSet/>
      <dgm:spPr/>
      <dgm:t>
        <a:bodyPr/>
        <a:lstStyle/>
        <a:p>
          <a:endParaRPr lang="en-GB"/>
        </a:p>
      </dgm:t>
    </dgm:pt>
    <dgm:pt modelId="{E04981D6-2566-4342-9B56-2F76313DB888}" type="sibTrans" cxnId="{CB37BCB4-DDA3-4F81-A96B-A1CAB1B6F9A0}">
      <dgm:prSet/>
      <dgm:spPr/>
      <dgm:t>
        <a:bodyPr/>
        <a:lstStyle/>
        <a:p>
          <a:endParaRPr lang="en-GB"/>
        </a:p>
      </dgm:t>
    </dgm:pt>
    <dgm:pt modelId="{F67421F9-1FD6-4E4D-949E-8EB8E15145A5}" type="pres">
      <dgm:prSet presAssocID="{70E24106-E061-4866-A842-E609FA32EDD8}" presName="Name0" presStyleCnt="0">
        <dgm:presLayoutVars>
          <dgm:chMax/>
          <dgm:chPref/>
          <dgm:dir/>
        </dgm:presLayoutVars>
      </dgm:prSet>
      <dgm:spPr/>
      <dgm:t>
        <a:bodyPr/>
        <a:lstStyle/>
        <a:p>
          <a:endParaRPr lang="en-GB"/>
        </a:p>
      </dgm:t>
    </dgm:pt>
    <dgm:pt modelId="{260FAFEA-9920-4ACB-9B9A-80535ACC4CAD}" type="pres">
      <dgm:prSet presAssocID="{65B6A3DD-B2B4-420B-B8E0-A49D500BA61D}" presName="parenttextcomposite" presStyleCnt="0"/>
      <dgm:spPr/>
    </dgm:pt>
    <dgm:pt modelId="{2C23F2CB-7AFF-48C0-988E-D947FD424986}" type="pres">
      <dgm:prSet presAssocID="{65B6A3DD-B2B4-420B-B8E0-A49D500BA61D}" presName="parenttext" presStyleLbl="revTx" presStyleIdx="0" presStyleCnt="3">
        <dgm:presLayoutVars>
          <dgm:chMax/>
          <dgm:chPref val="2"/>
          <dgm:bulletEnabled val="1"/>
        </dgm:presLayoutVars>
      </dgm:prSet>
      <dgm:spPr/>
      <dgm:t>
        <a:bodyPr/>
        <a:lstStyle/>
        <a:p>
          <a:endParaRPr lang="en-GB"/>
        </a:p>
      </dgm:t>
    </dgm:pt>
    <dgm:pt modelId="{CCBFAB24-4845-47F3-A736-A8D49BB8F460}" type="pres">
      <dgm:prSet presAssocID="{65B6A3DD-B2B4-420B-B8E0-A49D500BA61D}" presName="composite" presStyleCnt="0"/>
      <dgm:spPr/>
    </dgm:pt>
    <dgm:pt modelId="{326DFB5D-2A58-4CDD-8D24-6788C6B5BA65}" type="pres">
      <dgm:prSet presAssocID="{65B6A3DD-B2B4-420B-B8E0-A49D500BA61D}" presName="chevron1" presStyleLbl="alignNode1" presStyleIdx="0" presStyleCnt="21"/>
      <dgm:spPr/>
    </dgm:pt>
    <dgm:pt modelId="{400D102F-90F4-4799-B02A-50F8A4B7C71F}" type="pres">
      <dgm:prSet presAssocID="{65B6A3DD-B2B4-420B-B8E0-A49D500BA61D}" presName="chevron2" presStyleLbl="alignNode1" presStyleIdx="1" presStyleCnt="21"/>
      <dgm:spPr/>
    </dgm:pt>
    <dgm:pt modelId="{EF9FAA35-2931-44EA-B561-BF2D7239699B}" type="pres">
      <dgm:prSet presAssocID="{65B6A3DD-B2B4-420B-B8E0-A49D500BA61D}" presName="chevron3" presStyleLbl="alignNode1" presStyleIdx="2" presStyleCnt="21"/>
      <dgm:spPr/>
    </dgm:pt>
    <dgm:pt modelId="{E93B46AB-AF0E-4DD8-BED6-036EC4EF0F0C}" type="pres">
      <dgm:prSet presAssocID="{65B6A3DD-B2B4-420B-B8E0-A49D500BA61D}" presName="chevron4" presStyleLbl="alignNode1" presStyleIdx="3" presStyleCnt="21"/>
      <dgm:spPr/>
    </dgm:pt>
    <dgm:pt modelId="{12AE3CF7-B40A-4BE5-A4FC-74B4CBBC5640}" type="pres">
      <dgm:prSet presAssocID="{65B6A3DD-B2B4-420B-B8E0-A49D500BA61D}" presName="chevron5" presStyleLbl="alignNode1" presStyleIdx="4" presStyleCnt="21"/>
      <dgm:spPr/>
    </dgm:pt>
    <dgm:pt modelId="{4A12A062-DE8C-4C4A-A0EC-66887AFD65F8}" type="pres">
      <dgm:prSet presAssocID="{65B6A3DD-B2B4-420B-B8E0-A49D500BA61D}" presName="chevron6" presStyleLbl="alignNode1" presStyleIdx="5" presStyleCnt="21"/>
      <dgm:spPr/>
    </dgm:pt>
    <dgm:pt modelId="{D06C0225-B90E-490B-B966-4464CEB51C5A}" type="pres">
      <dgm:prSet presAssocID="{65B6A3DD-B2B4-420B-B8E0-A49D500BA61D}" presName="chevron7" presStyleLbl="alignNode1" presStyleIdx="6" presStyleCnt="21"/>
      <dgm:spPr/>
    </dgm:pt>
    <dgm:pt modelId="{30D80A93-57A2-4064-BC92-534FA69F7FD9}" type="pres">
      <dgm:prSet presAssocID="{65B6A3DD-B2B4-420B-B8E0-A49D500BA61D}" presName="childtext" presStyleLbl="solidFgAcc1" presStyleIdx="0" presStyleCnt="3">
        <dgm:presLayoutVars>
          <dgm:chMax/>
          <dgm:chPref val="0"/>
          <dgm:bulletEnabled val="1"/>
        </dgm:presLayoutVars>
      </dgm:prSet>
      <dgm:spPr/>
      <dgm:t>
        <a:bodyPr/>
        <a:lstStyle/>
        <a:p>
          <a:endParaRPr lang="en-GB"/>
        </a:p>
      </dgm:t>
    </dgm:pt>
    <dgm:pt modelId="{0E009A62-E56C-4E71-82CC-ECF76ED77314}" type="pres">
      <dgm:prSet presAssocID="{8086707B-E755-433A-93FE-B416D22C8CC7}" presName="sibTrans" presStyleCnt="0"/>
      <dgm:spPr/>
    </dgm:pt>
    <dgm:pt modelId="{9A1957D7-2AA3-4FBF-9A3A-A9DDA86045CF}" type="pres">
      <dgm:prSet presAssocID="{C5FEB71E-D1BC-43B1-86D8-957AFA69DD34}" presName="parenttextcomposite" presStyleCnt="0"/>
      <dgm:spPr/>
    </dgm:pt>
    <dgm:pt modelId="{BACCA619-4ADF-4E71-BE3E-03111712352B}" type="pres">
      <dgm:prSet presAssocID="{C5FEB71E-D1BC-43B1-86D8-957AFA69DD34}" presName="parenttext" presStyleLbl="revTx" presStyleIdx="1" presStyleCnt="3">
        <dgm:presLayoutVars>
          <dgm:chMax/>
          <dgm:chPref val="2"/>
          <dgm:bulletEnabled val="1"/>
        </dgm:presLayoutVars>
      </dgm:prSet>
      <dgm:spPr/>
      <dgm:t>
        <a:bodyPr/>
        <a:lstStyle/>
        <a:p>
          <a:endParaRPr lang="en-GB"/>
        </a:p>
      </dgm:t>
    </dgm:pt>
    <dgm:pt modelId="{5023CDC7-388B-4D42-AE18-B24B70B45C49}" type="pres">
      <dgm:prSet presAssocID="{C5FEB71E-D1BC-43B1-86D8-957AFA69DD34}" presName="composite" presStyleCnt="0"/>
      <dgm:spPr/>
    </dgm:pt>
    <dgm:pt modelId="{17CA291A-A3B1-4341-9A98-801CECCA8321}" type="pres">
      <dgm:prSet presAssocID="{C5FEB71E-D1BC-43B1-86D8-957AFA69DD34}" presName="chevron1" presStyleLbl="alignNode1" presStyleIdx="7" presStyleCnt="21"/>
      <dgm:spPr/>
    </dgm:pt>
    <dgm:pt modelId="{2AC41702-780A-4847-BBDB-806DEC58A56B}" type="pres">
      <dgm:prSet presAssocID="{C5FEB71E-D1BC-43B1-86D8-957AFA69DD34}" presName="chevron2" presStyleLbl="alignNode1" presStyleIdx="8" presStyleCnt="21"/>
      <dgm:spPr/>
    </dgm:pt>
    <dgm:pt modelId="{56B1DC62-5007-43A7-82FF-D2C92AA956BA}" type="pres">
      <dgm:prSet presAssocID="{C5FEB71E-D1BC-43B1-86D8-957AFA69DD34}" presName="chevron3" presStyleLbl="alignNode1" presStyleIdx="9" presStyleCnt="21"/>
      <dgm:spPr/>
    </dgm:pt>
    <dgm:pt modelId="{7407DE15-FEFE-4C25-B808-0655B09CB40A}" type="pres">
      <dgm:prSet presAssocID="{C5FEB71E-D1BC-43B1-86D8-957AFA69DD34}" presName="chevron4" presStyleLbl="alignNode1" presStyleIdx="10" presStyleCnt="21"/>
      <dgm:spPr/>
    </dgm:pt>
    <dgm:pt modelId="{D9AD3E34-B8FE-4B79-9E0A-F12ABD936E6E}" type="pres">
      <dgm:prSet presAssocID="{C5FEB71E-D1BC-43B1-86D8-957AFA69DD34}" presName="chevron5" presStyleLbl="alignNode1" presStyleIdx="11" presStyleCnt="21"/>
      <dgm:spPr/>
    </dgm:pt>
    <dgm:pt modelId="{00FA3E3A-4D3F-4E91-BCDB-95794C5B2306}" type="pres">
      <dgm:prSet presAssocID="{C5FEB71E-D1BC-43B1-86D8-957AFA69DD34}" presName="chevron6" presStyleLbl="alignNode1" presStyleIdx="12" presStyleCnt="21"/>
      <dgm:spPr/>
    </dgm:pt>
    <dgm:pt modelId="{861BC1EF-7C6A-49A5-A244-A0D4CA7B1745}" type="pres">
      <dgm:prSet presAssocID="{C5FEB71E-D1BC-43B1-86D8-957AFA69DD34}" presName="chevron7" presStyleLbl="alignNode1" presStyleIdx="13" presStyleCnt="21"/>
      <dgm:spPr/>
    </dgm:pt>
    <dgm:pt modelId="{6A510AE9-C70C-4173-B8B4-11B8D9581780}" type="pres">
      <dgm:prSet presAssocID="{C5FEB71E-D1BC-43B1-86D8-957AFA69DD34}" presName="childtext" presStyleLbl="solidFgAcc1" presStyleIdx="1" presStyleCnt="3">
        <dgm:presLayoutVars>
          <dgm:chMax/>
          <dgm:chPref val="0"/>
          <dgm:bulletEnabled val="1"/>
        </dgm:presLayoutVars>
      </dgm:prSet>
      <dgm:spPr/>
      <dgm:t>
        <a:bodyPr/>
        <a:lstStyle/>
        <a:p>
          <a:endParaRPr lang="en-GB"/>
        </a:p>
      </dgm:t>
    </dgm:pt>
    <dgm:pt modelId="{1C215D61-2B72-4126-99DA-4FF2482E0272}" type="pres">
      <dgm:prSet presAssocID="{AFA4663F-5B3D-45A7-9FC9-94EBC3663E48}" presName="sibTrans" presStyleCnt="0"/>
      <dgm:spPr/>
    </dgm:pt>
    <dgm:pt modelId="{600E24C9-E0EC-4AA7-8653-8557AC052C23}" type="pres">
      <dgm:prSet presAssocID="{AA7BD18E-24CF-496C-8B2A-BCC77961CAF6}" presName="parenttextcomposite" presStyleCnt="0"/>
      <dgm:spPr/>
    </dgm:pt>
    <dgm:pt modelId="{40C4612B-0DB2-4824-B4BF-AAA3F80162FA}" type="pres">
      <dgm:prSet presAssocID="{AA7BD18E-24CF-496C-8B2A-BCC77961CAF6}" presName="parenttext" presStyleLbl="revTx" presStyleIdx="2" presStyleCnt="3">
        <dgm:presLayoutVars>
          <dgm:chMax/>
          <dgm:chPref val="2"/>
          <dgm:bulletEnabled val="1"/>
        </dgm:presLayoutVars>
      </dgm:prSet>
      <dgm:spPr/>
      <dgm:t>
        <a:bodyPr/>
        <a:lstStyle/>
        <a:p>
          <a:endParaRPr lang="en-GB"/>
        </a:p>
      </dgm:t>
    </dgm:pt>
    <dgm:pt modelId="{0F73175C-8D27-46F6-AE44-0D735B37BF39}" type="pres">
      <dgm:prSet presAssocID="{AA7BD18E-24CF-496C-8B2A-BCC77961CAF6}" presName="composite" presStyleCnt="0"/>
      <dgm:spPr/>
    </dgm:pt>
    <dgm:pt modelId="{ECCD02B3-7891-406D-A1BA-04165F860385}" type="pres">
      <dgm:prSet presAssocID="{AA7BD18E-24CF-496C-8B2A-BCC77961CAF6}" presName="chevron1" presStyleLbl="alignNode1" presStyleIdx="14" presStyleCnt="21"/>
      <dgm:spPr/>
    </dgm:pt>
    <dgm:pt modelId="{849E05B1-B3FD-4C5D-9F8F-DC11EA2137E2}" type="pres">
      <dgm:prSet presAssocID="{AA7BD18E-24CF-496C-8B2A-BCC77961CAF6}" presName="chevron2" presStyleLbl="alignNode1" presStyleIdx="15" presStyleCnt="21"/>
      <dgm:spPr/>
    </dgm:pt>
    <dgm:pt modelId="{9A86C042-AC62-4DC7-B33B-3B89A4C50B3D}" type="pres">
      <dgm:prSet presAssocID="{AA7BD18E-24CF-496C-8B2A-BCC77961CAF6}" presName="chevron3" presStyleLbl="alignNode1" presStyleIdx="16" presStyleCnt="21"/>
      <dgm:spPr/>
    </dgm:pt>
    <dgm:pt modelId="{97408400-D6FD-433A-8B8D-888FEF712680}" type="pres">
      <dgm:prSet presAssocID="{AA7BD18E-24CF-496C-8B2A-BCC77961CAF6}" presName="chevron4" presStyleLbl="alignNode1" presStyleIdx="17" presStyleCnt="21"/>
      <dgm:spPr/>
    </dgm:pt>
    <dgm:pt modelId="{4163157A-AF8B-47CD-BAA1-F8DF87F402AB}" type="pres">
      <dgm:prSet presAssocID="{AA7BD18E-24CF-496C-8B2A-BCC77961CAF6}" presName="chevron5" presStyleLbl="alignNode1" presStyleIdx="18" presStyleCnt="21"/>
      <dgm:spPr/>
    </dgm:pt>
    <dgm:pt modelId="{7AFC8496-A89F-42BE-ABA9-20BF29332DAA}" type="pres">
      <dgm:prSet presAssocID="{AA7BD18E-24CF-496C-8B2A-BCC77961CAF6}" presName="chevron6" presStyleLbl="alignNode1" presStyleIdx="19" presStyleCnt="21"/>
      <dgm:spPr/>
    </dgm:pt>
    <dgm:pt modelId="{18C4EF66-F801-47BB-8C5D-44307E72E424}" type="pres">
      <dgm:prSet presAssocID="{AA7BD18E-24CF-496C-8B2A-BCC77961CAF6}" presName="chevron7" presStyleLbl="alignNode1" presStyleIdx="20" presStyleCnt="21"/>
      <dgm:spPr/>
    </dgm:pt>
    <dgm:pt modelId="{837BBB27-1343-4DA7-996F-A50B5AC07CC6}" type="pres">
      <dgm:prSet presAssocID="{AA7BD18E-24CF-496C-8B2A-BCC77961CAF6}" presName="childtext" presStyleLbl="solidFgAcc1" presStyleIdx="2" presStyleCnt="3">
        <dgm:presLayoutVars>
          <dgm:chMax/>
          <dgm:chPref val="0"/>
          <dgm:bulletEnabled val="1"/>
        </dgm:presLayoutVars>
      </dgm:prSet>
      <dgm:spPr/>
      <dgm:t>
        <a:bodyPr/>
        <a:lstStyle/>
        <a:p>
          <a:endParaRPr lang="en-GB"/>
        </a:p>
      </dgm:t>
    </dgm:pt>
  </dgm:ptLst>
  <dgm:cxnLst>
    <dgm:cxn modelId="{E14DD80C-5E85-45A3-81A1-F05E51B1F283}" srcId="{70E24106-E061-4866-A842-E609FA32EDD8}" destId="{AA7BD18E-24CF-496C-8B2A-BCC77961CAF6}" srcOrd="2" destOrd="0" parTransId="{18B238F2-7E8D-4388-A56F-0CA8EAEA1A66}" sibTransId="{D7EAAA59-C8D8-4A7A-B2AC-16EE8DD07392}"/>
    <dgm:cxn modelId="{AFF918DE-53EB-44B8-9987-BC9A44B1A2AB}" srcId="{65B6A3DD-B2B4-420B-B8E0-A49D500BA61D}" destId="{9D07EA07-5167-452F-AD5D-9D34685A412E}" srcOrd="0" destOrd="0" parTransId="{1FBD4DCD-62D9-41CE-B17E-77E74CB42F50}" sibTransId="{82746B70-4099-47B7-AF7E-1BAE61D85F36}"/>
    <dgm:cxn modelId="{BF505E80-E741-478F-8F7C-AF0CE6BFC3D7}" type="presOf" srcId="{AA7BD18E-24CF-496C-8B2A-BCC77961CAF6}" destId="{40C4612B-0DB2-4824-B4BF-AAA3F80162FA}" srcOrd="0" destOrd="0" presId="urn:microsoft.com/office/officeart/2008/layout/VerticalAccentList"/>
    <dgm:cxn modelId="{0C97EB36-0AA4-4FAB-B49A-FA2324B00912}" type="presOf" srcId="{65B6A3DD-B2B4-420B-B8E0-A49D500BA61D}" destId="{2C23F2CB-7AFF-48C0-988E-D947FD424986}" srcOrd="0" destOrd="0" presId="urn:microsoft.com/office/officeart/2008/layout/VerticalAccentList"/>
    <dgm:cxn modelId="{27C59C2E-9EC8-4C16-A133-3C4C3D342D9C}" type="presOf" srcId="{9D07EA07-5167-452F-AD5D-9D34685A412E}" destId="{30D80A93-57A2-4064-BC92-534FA69F7FD9}" srcOrd="0" destOrd="0" presId="urn:microsoft.com/office/officeart/2008/layout/VerticalAccentList"/>
    <dgm:cxn modelId="{4B1996E9-8C32-4561-B7E5-112BEE5E529B}" type="presOf" srcId="{C5FEB71E-D1BC-43B1-86D8-957AFA69DD34}" destId="{BACCA619-4ADF-4E71-BE3E-03111712352B}" srcOrd="0" destOrd="0" presId="urn:microsoft.com/office/officeart/2008/layout/VerticalAccentList"/>
    <dgm:cxn modelId="{08BDBAA8-3D1D-410B-AB55-4C482679DF23}" type="presOf" srcId="{70E24106-E061-4866-A842-E609FA32EDD8}" destId="{F67421F9-1FD6-4E4D-949E-8EB8E15145A5}" srcOrd="0" destOrd="0" presId="urn:microsoft.com/office/officeart/2008/layout/VerticalAccentList"/>
    <dgm:cxn modelId="{CB37BCB4-DDA3-4F81-A96B-A1CAB1B6F9A0}" srcId="{AA7BD18E-24CF-496C-8B2A-BCC77961CAF6}" destId="{7AD6C4DF-1B7D-4FB4-A6E1-065A65DB76C1}" srcOrd="0" destOrd="0" parTransId="{8C6D6B3D-973F-4326-8C2C-4F18B3DB9B7D}" sibTransId="{E04981D6-2566-4342-9B56-2F76313DB888}"/>
    <dgm:cxn modelId="{2A789809-24D3-40DB-858F-DDBE57F55655}" type="presOf" srcId="{7AD6C4DF-1B7D-4FB4-A6E1-065A65DB76C1}" destId="{837BBB27-1343-4DA7-996F-A50B5AC07CC6}" srcOrd="0" destOrd="0" presId="urn:microsoft.com/office/officeart/2008/layout/VerticalAccentList"/>
    <dgm:cxn modelId="{2C583969-14A7-4A87-9538-764CDD30E191}" srcId="{70E24106-E061-4866-A842-E609FA32EDD8}" destId="{C5FEB71E-D1BC-43B1-86D8-957AFA69DD34}" srcOrd="1" destOrd="0" parTransId="{AE16CB1B-F064-4534-ADF7-736AD36D9F68}" sibTransId="{AFA4663F-5B3D-45A7-9FC9-94EBC3663E48}"/>
    <dgm:cxn modelId="{73BEA0C9-4E7E-4F28-9F5B-0F8481673A8C}" srcId="{70E24106-E061-4866-A842-E609FA32EDD8}" destId="{65B6A3DD-B2B4-420B-B8E0-A49D500BA61D}" srcOrd="0" destOrd="0" parTransId="{24D06159-D1D6-48A9-97AC-1431CA6F3487}" sibTransId="{8086707B-E755-433A-93FE-B416D22C8CC7}"/>
    <dgm:cxn modelId="{09E7578D-4FCD-4082-A738-2997AA69AFDF}" srcId="{C5FEB71E-D1BC-43B1-86D8-957AFA69DD34}" destId="{A3F152B6-1B18-4709-B4BF-6F2788B2316D}" srcOrd="0" destOrd="0" parTransId="{9CBA0FE5-10E0-49F4-A774-53E2C083A810}" sibTransId="{050A4BA7-896E-41DE-B54F-C309C77A7FB3}"/>
    <dgm:cxn modelId="{C56DA7A0-F37E-49B5-93DB-9A0F19051E11}" type="presOf" srcId="{A3F152B6-1B18-4709-B4BF-6F2788B2316D}" destId="{6A510AE9-C70C-4173-B8B4-11B8D9581780}" srcOrd="0" destOrd="0" presId="urn:microsoft.com/office/officeart/2008/layout/VerticalAccentList"/>
    <dgm:cxn modelId="{EC115A3A-30E3-4C36-8699-B1C73D298F72}" type="presParOf" srcId="{F67421F9-1FD6-4E4D-949E-8EB8E15145A5}" destId="{260FAFEA-9920-4ACB-9B9A-80535ACC4CAD}" srcOrd="0" destOrd="0" presId="urn:microsoft.com/office/officeart/2008/layout/VerticalAccentList"/>
    <dgm:cxn modelId="{69D9CD18-0138-4771-B9E9-E58773495A93}" type="presParOf" srcId="{260FAFEA-9920-4ACB-9B9A-80535ACC4CAD}" destId="{2C23F2CB-7AFF-48C0-988E-D947FD424986}" srcOrd="0" destOrd="0" presId="urn:microsoft.com/office/officeart/2008/layout/VerticalAccentList"/>
    <dgm:cxn modelId="{C5B622F4-2DB0-41A8-B0F9-6DAD16A8E640}" type="presParOf" srcId="{F67421F9-1FD6-4E4D-949E-8EB8E15145A5}" destId="{CCBFAB24-4845-47F3-A736-A8D49BB8F460}" srcOrd="1" destOrd="0" presId="urn:microsoft.com/office/officeart/2008/layout/VerticalAccentList"/>
    <dgm:cxn modelId="{8AC355BB-E4EC-4B55-8C92-92C69D6792EB}" type="presParOf" srcId="{CCBFAB24-4845-47F3-A736-A8D49BB8F460}" destId="{326DFB5D-2A58-4CDD-8D24-6788C6B5BA65}" srcOrd="0" destOrd="0" presId="urn:microsoft.com/office/officeart/2008/layout/VerticalAccentList"/>
    <dgm:cxn modelId="{809CE4A1-FE7B-4904-90B3-4E1CCE3C2471}" type="presParOf" srcId="{CCBFAB24-4845-47F3-A736-A8D49BB8F460}" destId="{400D102F-90F4-4799-B02A-50F8A4B7C71F}" srcOrd="1" destOrd="0" presId="urn:microsoft.com/office/officeart/2008/layout/VerticalAccentList"/>
    <dgm:cxn modelId="{A7972C36-3D6D-4341-8623-F6388CF0A6F2}" type="presParOf" srcId="{CCBFAB24-4845-47F3-A736-A8D49BB8F460}" destId="{EF9FAA35-2931-44EA-B561-BF2D7239699B}" srcOrd="2" destOrd="0" presId="urn:microsoft.com/office/officeart/2008/layout/VerticalAccentList"/>
    <dgm:cxn modelId="{18D4D04D-E4FE-44AB-9A4A-D8B2EEA99D1E}" type="presParOf" srcId="{CCBFAB24-4845-47F3-A736-A8D49BB8F460}" destId="{E93B46AB-AF0E-4DD8-BED6-036EC4EF0F0C}" srcOrd="3" destOrd="0" presId="urn:microsoft.com/office/officeart/2008/layout/VerticalAccentList"/>
    <dgm:cxn modelId="{6A1198DC-CBE4-4B06-9C3E-61AD865E7DAE}" type="presParOf" srcId="{CCBFAB24-4845-47F3-A736-A8D49BB8F460}" destId="{12AE3CF7-B40A-4BE5-A4FC-74B4CBBC5640}" srcOrd="4" destOrd="0" presId="urn:microsoft.com/office/officeart/2008/layout/VerticalAccentList"/>
    <dgm:cxn modelId="{B2D234EB-9421-48BE-91E1-AA36DA161261}" type="presParOf" srcId="{CCBFAB24-4845-47F3-A736-A8D49BB8F460}" destId="{4A12A062-DE8C-4C4A-A0EC-66887AFD65F8}" srcOrd="5" destOrd="0" presId="urn:microsoft.com/office/officeart/2008/layout/VerticalAccentList"/>
    <dgm:cxn modelId="{660EFFC1-3D2F-4FFB-AB73-5ECAAB4DC1C1}" type="presParOf" srcId="{CCBFAB24-4845-47F3-A736-A8D49BB8F460}" destId="{D06C0225-B90E-490B-B966-4464CEB51C5A}" srcOrd="6" destOrd="0" presId="urn:microsoft.com/office/officeart/2008/layout/VerticalAccentList"/>
    <dgm:cxn modelId="{98B513EC-A3EE-49E4-BCC8-E2BB2A63C982}" type="presParOf" srcId="{CCBFAB24-4845-47F3-A736-A8D49BB8F460}" destId="{30D80A93-57A2-4064-BC92-534FA69F7FD9}" srcOrd="7" destOrd="0" presId="urn:microsoft.com/office/officeart/2008/layout/VerticalAccentList"/>
    <dgm:cxn modelId="{CD2FDDD3-288F-4315-A5CD-3E71A34AF12D}" type="presParOf" srcId="{F67421F9-1FD6-4E4D-949E-8EB8E15145A5}" destId="{0E009A62-E56C-4E71-82CC-ECF76ED77314}" srcOrd="2" destOrd="0" presId="urn:microsoft.com/office/officeart/2008/layout/VerticalAccentList"/>
    <dgm:cxn modelId="{C84D97A1-CDD4-43B8-A50E-5E42F35DD80E}" type="presParOf" srcId="{F67421F9-1FD6-4E4D-949E-8EB8E15145A5}" destId="{9A1957D7-2AA3-4FBF-9A3A-A9DDA86045CF}" srcOrd="3" destOrd="0" presId="urn:microsoft.com/office/officeart/2008/layout/VerticalAccentList"/>
    <dgm:cxn modelId="{4257274F-D58C-4728-9365-7079DEDEC8C3}" type="presParOf" srcId="{9A1957D7-2AA3-4FBF-9A3A-A9DDA86045CF}" destId="{BACCA619-4ADF-4E71-BE3E-03111712352B}" srcOrd="0" destOrd="0" presId="urn:microsoft.com/office/officeart/2008/layout/VerticalAccentList"/>
    <dgm:cxn modelId="{2CF675D7-8D8B-4DC2-8551-C47ACCB6F6D3}" type="presParOf" srcId="{F67421F9-1FD6-4E4D-949E-8EB8E15145A5}" destId="{5023CDC7-388B-4D42-AE18-B24B70B45C49}" srcOrd="4" destOrd="0" presId="urn:microsoft.com/office/officeart/2008/layout/VerticalAccentList"/>
    <dgm:cxn modelId="{21AD22A2-D33F-4747-AAF7-CF9779CAA1CA}" type="presParOf" srcId="{5023CDC7-388B-4D42-AE18-B24B70B45C49}" destId="{17CA291A-A3B1-4341-9A98-801CECCA8321}" srcOrd="0" destOrd="0" presId="urn:microsoft.com/office/officeart/2008/layout/VerticalAccentList"/>
    <dgm:cxn modelId="{2918139B-A88A-40A2-B3E1-D4D7AEAABC1A}" type="presParOf" srcId="{5023CDC7-388B-4D42-AE18-B24B70B45C49}" destId="{2AC41702-780A-4847-BBDB-806DEC58A56B}" srcOrd="1" destOrd="0" presId="urn:microsoft.com/office/officeart/2008/layout/VerticalAccentList"/>
    <dgm:cxn modelId="{0327F8FE-EFBE-42CF-87FD-6FAB13FA2544}" type="presParOf" srcId="{5023CDC7-388B-4D42-AE18-B24B70B45C49}" destId="{56B1DC62-5007-43A7-82FF-D2C92AA956BA}" srcOrd="2" destOrd="0" presId="urn:microsoft.com/office/officeart/2008/layout/VerticalAccentList"/>
    <dgm:cxn modelId="{D5B76937-376D-40F8-ABAB-1E145B4D7FE6}" type="presParOf" srcId="{5023CDC7-388B-4D42-AE18-B24B70B45C49}" destId="{7407DE15-FEFE-4C25-B808-0655B09CB40A}" srcOrd="3" destOrd="0" presId="urn:microsoft.com/office/officeart/2008/layout/VerticalAccentList"/>
    <dgm:cxn modelId="{CB7C1F9F-596D-455E-B5C9-95B917E74CD1}" type="presParOf" srcId="{5023CDC7-388B-4D42-AE18-B24B70B45C49}" destId="{D9AD3E34-B8FE-4B79-9E0A-F12ABD936E6E}" srcOrd="4" destOrd="0" presId="urn:microsoft.com/office/officeart/2008/layout/VerticalAccentList"/>
    <dgm:cxn modelId="{77C33402-803C-4CCF-B6B2-2A6C8BFA6D59}" type="presParOf" srcId="{5023CDC7-388B-4D42-AE18-B24B70B45C49}" destId="{00FA3E3A-4D3F-4E91-BCDB-95794C5B2306}" srcOrd="5" destOrd="0" presId="urn:microsoft.com/office/officeart/2008/layout/VerticalAccentList"/>
    <dgm:cxn modelId="{B99FDDD9-3425-4015-A0BA-E8C27A1E49F3}" type="presParOf" srcId="{5023CDC7-388B-4D42-AE18-B24B70B45C49}" destId="{861BC1EF-7C6A-49A5-A244-A0D4CA7B1745}" srcOrd="6" destOrd="0" presId="urn:microsoft.com/office/officeart/2008/layout/VerticalAccentList"/>
    <dgm:cxn modelId="{24C17F27-6457-4E42-849E-C10E17A60B0D}" type="presParOf" srcId="{5023CDC7-388B-4D42-AE18-B24B70B45C49}" destId="{6A510AE9-C70C-4173-B8B4-11B8D9581780}" srcOrd="7" destOrd="0" presId="urn:microsoft.com/office/officeart/2008/layout/VerticalAccentList"/>
    <dgm:cxn modelId="{98F8A037-ED0E-4AE8-9CF7-6F079C85282C}" type="presParOf" srcId="{F67421F9-1FD6-4E4D-949E-8EB8E15145A5}" destId="{1C215D61-2B72-4126-99DA-4FF2482E0272}" srcOrd="5" destOrd="0" presId="urn:microsoft.com/office/officeart/2008/layout/VerticalAccentList"/>
    <dgm:cxn modelId="{C96884AE-8C71-4021-A818-FECE2455F7F6}" type="presParOf" srcId="{F67421F9-1FD6-4E4D-949E-8EB8E15145A5}" destId="{600E24C9-E0EC-4AA7-8653-8557AC052C23}" srcOrd="6" destOrd="0" presId="urn:microsoft.com/office/officeart/2008/layout/VerticalAccentList"/>
    <dgm:cxn modelId="{8B14EF58-8C2F-4B33-A6EC-676234B5B8E6}" type="presParOf" srcId="{600E24C9-E0EC-4AA7-8653-8557AC052C23}" destId="{40C4612B-0DB2-4824-B4BF-AAA3F80162FA}" srcOrd="0" destOrd="0" presId="urn:microsoft.com/office/officeart/2008/layout/VerticalAccentList"/>
    <dgm:cxn modelId="{3EE7D082-D06C-4AB6-B911-2C6183D04D64}" type="presParOf" srcId="{F67421F9-1FD6-4E4D-949E-8EB8E15145A5}" destId="{0F73175C-8D27-46F6-AE44-0D735B37BF39}" srcOrd="7" destOrd="0" presId="urn:microsoft.com/office/officeart/2008/layout/VerticalAccentList"/>
    <dgm:cxn modelId="{26190DCC-A7EA-4D46-977B-AFC03E938DCD}" type="presParOf" srcId="{0F73175C-8D27-46F6-AE44-0D735B37BF39}" destId="{ECCD02B3-7891-406D-A1BA-04165F860385}" srcOrd="0" destOrd="0" presId="urn:microsoft.com/office/officeart/2008/layout/VerticalAccentList"/>
    <dgm:cxn modelId="{FBFCC932-9C63-483E-827E-D7BA1CDC76BD}" type="presParOf" srcId="{0F73175C-8D27-46F6-AE44-0D735B37BF39}" destId="{849E05B1-B3FD-4C5D-9F8F-DC11EA2137E2}" srcOrd="1" destOrd="0" presId="urn:microsoft.com/office/officeart/2008/layout/VerticalAccentList"/>
    <dgm:cxn modelId="{F7B86836-157A-4FC5-9C26-6A3B9D55C1C1}" type="presParOf" srcId="{0F73175C-8D27-46F6-AE44-0D735B37BF39}" destId="{9A86C042-AC62-4DC7-B33B-3B89A4C50B3D}" srcOrd="2" destOrd="0" presId="urn:microsoft.com/office/officeart/2008/layout/VerticalAccentList"/>
    <dgm:cxn modelId="{D43E9FB0-B1E6-4AD0-B284-0F32BF612A19}" type="presParOf" srcId="{0F73175C-8D27-46F6-AE44-0D735B37BF39}" destId="{97408400-D6FD-433A-8B8D-888FEF712680}" srcOrd="3" destOrd="0" presId="urn:microsoft.com/office/officeart/2008/layout/VerticalAccentList"/>
    <dgm:cxn modelId="{76387318-3CE9-4BEC-99C0-0B30CB52871B}" type="presParOf" srcId="{0F73175C-8D27-46F6-AE44-0D735B37BF39}" destId="{4163157A-AF8B-47CD-BAA1-F8DF87F402AB}" srcOrd="4" destOrd="0" presId="urn:microsoft.com/office/officeart/2008/layout/VerticalAccentList"/>
    <dgm:cxn modelId="{3D224164-1B56-44A1-8241-FF53F7C61AA9}" type="presParOf" srcId="{0F73175C-8D27-46F6-AE44-0D735B37BF39}" destId="{7AFC8496-A89F-42BE-ABA9-20BF29332DAA}" srcOrd="5" destOrd="0" presId="urn:microsoft.com/office/officeart/2008/layout/VerticalAccentList"/>
    <dgm:cxn modelId="{2B1B6D7F-E086-4A96-8A6D-15412851D129}" type="presParOf" srcId="{0F73175C-8D27-46F6-AE44-0D735B37BF39}" destId="{18C4EF66-F801-47BB-8C5D-44307E72E424}" srcOrd="6" destOrd="0" presId="urn:microsoft.com/office/officeart/2008/layout/VerticalAccentList"/>
    <dgm:cxn modelId="{5CFADC86-1D96-4818-A6A0-1504752AF9DC}" type="presParOf" srcId="{0F73175C-8D27-46F6-AE44-0D735B37BF39}" destId="{837BBB27-1343-4DA7-996F-A50B5AC07CC6}"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2E39274-207C-4C35-B9D2-337FF1731307}" type="doc">
      <dgm:prSet loTypeId="urn:microsoft.com/office/officeart/2005/8/layout/chevron1" loCatId="process" qsTypeId="urn:microsoft.com/office/officeart/2005/8/quickstyle/simple1" qsCatId="simple" csTypeId="urn:microsoft.com/office/officeart/2005/8/colors/colorful5" csCatId="colorful" phldr="1"/>
      <dgm:spPr/>
    </dgm:pt>
    <dgm:pt modelId="{D1C9A367-D303-441E-BCC1-EB0663271007}">
      <dgm:prSet phldrT="[Text]"/>
      <dgm:spPr/>
      <dgm:t>
        <a:bodyPr/>
        <a:lstStyle/>
        <a:p>
          <a:r>
            <a:rPr lang="en-GB" dirty="0" smtClean="0"/>
            <a:t>Present the subject clearly</a:t>
          </a:r>
          <a:endParaRPr lang="en-GB" dirty="0"/>
        </a:p>
      </dgm:t>
    </dgm:pt>
    <dgm:pt modelId="{6E59C5DD-1DA6-47E7-9119-84F9F473CEAD}" type="parTrans" cxnId="{FF97184B-CA9B-45E6-997F-7B56A833EE50}">
      <dgm:prSet/>
      <dgm:spPr/>
      <dgm:t>
        <a:bodyPr/>
        <a:lstStyle/>
        <a:p>
          <a:endParaRPr lang="en-GB"/>
        </a:p>
      </dgm:t>
    </dgm:pt>
    <dgm:pt modelId="{046444DA-8939-47F0-8043-4623A817E655}" type="sibTrans" cxnId="{FF97184B-CA9B-45E6-997F-7B56A833EE50}">
      <dgm:prSet/>
      <dgm:spPr/>
      <dgm:t>
        <a:bodyPr/>
        <a:lstStyle/>
        <a:p>
          <a:endParaRPr lang="en-GB"/>
        </a:p>
      </dgm:t>
    </dgm:pt>
    <dgm:pt modelId="{A94DAD30-77D3-4A22-A5E1-45E79CA517DB}">
      <dgm:prSet phldrT="[Text]"/>
      <dgm:spPr/>
      <dgm:t>
        <a:bodyPr/>
        <a:lstStyle/>
        <a:p>
          <a:r>
            <a:rPr lang="en-GB" dirty="0" smtClean="0"/>
            <a:t>Offer advice which is logical and convincing</a:t>
          </a:r>
          <a:endParaRPr lang="en-GB" dirty="0"/>
        </a:p>
      </dgm:t>
    </dgm:pt>
    <dgm:pt modelId="{F4FB83D2-CD0B-46F1-88C8-F33C1E71D99D}" type="parTrans" cxnId="{D566067A-2B2A-41CE-A5DB-4ED1F196D691}">
      <dgm:prSet/>
      <dgm:spPr/>
      <dgm:t>
        <a:bodyPr/>
        <a:lstStyle/>
        <a:p>
          <a:endParaRPr lang="en-GB"/>
        </a:p>
      </dgm:t>
    </dgm:pt>
    <dgm:pt modelId="{827971D4-81C6-44BE-91BB-D6237C588DEE}" type="sibTrans" cxnId="{D566067A-2B2A-41CE-A5DB-4ED1F196D691}">
      <dgm:prSet/>
      <dgm:spPr/>
      <dgm:t>
        <a:bodyPr/>
        <a:lstStyle/>
        <a:p>
          <a:endParaRPr lang="en-GB"/>
        </a:p>
      </dgm:t>
    </dgm:pt>
    <dgm:pt modelId="{9D6838CB-66A7-479E-AC0D-13A03ADF76A1}">
      <dgm:prSet phldrT="[Text]"/>
      <dgm:spPr/>
      <dgm:t>
        <a:bodyPr/>
        <a:lstStyle/>
        <a:p>
          <a:r>
            <a:rPr lang="en-GB" dirty="0" smtClean="0"/>
            <a:t>Demonstrate benefits of following your advice</a:t>
          </a:r>
          <a:endParaRPr lang="en-GB" dirty="0"/>
        </a:p>
      </dgm:t>
    </dgm:pt>
    <dgm:pt modelId="{1509A276-9644-4FE5-A6A9-EE66280350BA}" type="parTrans" cxnId="{72F1654D-144B-45D8-A7B2-BFE16DF52DEB}">
      <dgm:prSet/>
      <dgm:spPr/>
      <dgm:t>
        <a:bodyPr/>
        <a:lstStyle/>
        <a:p>
          <a:endParaRPr lang="en-GB"/>
        </a:p>
      </dgm:t>
    </dgm:pt>
    <dgm:pt modelId="{F9C9D625-0CEB-48EE-917E-415E0B1EC8A1}" type="sibTrans" cxnId="{72F1654D-144B-45D8-A7B2-BFE16DF52DEB}">
      <dgm:prSet/>
      <dgm:spPr/>
      <dgm:t>
        <a:bodyPr/>
        <a:lstStyle/>
        <a:p>
          <a:endParaRPr lang="en-GB"/>
        </a:p>
      </dgm:t>
    </dgm:pt>
    <dgm:pt modelId="{CAAFB263-C9FC-4BA6-B0F5-E49C8F649563}" type="pres">
      <dgm:prSet presAssocID="{62E39274-207C-4C35-B9D2-337FF1731307}" presName="Name0" presStyleCnt="0">
        <dgm:presLayoutVars>
          <dgm:dir/>
          <dgm:animLvl val="lvl"/>
          <dgm:resizeHandles val="exact"/>
        </dgm:presLayoutVars>
      </dgm:prSet>
      <dgm:spPr/>
    </dgm:pt>
    <dgm:pt modelId="{4B67E4F8-09CF-446C-8B2A-BF5B6C70C438}" type="pres">
      <dgm:prSet presAssocID="{D1C9A367-D303-441E-BCC1-EB0663271007}" presName="parTxOnly" presStyleLbl="node1" presStyleIdx="0" presStyleCnt="3">
        <dgm:presLayoutVars>
          <dgm:chMax val="0"/>
          <dgm:chPref val="0"/>
          <dgm:bulletEnabled val="1"/>
        </dgm:presLayoutVars>
      </dgm:prSet>
      <dgm:spPr/>
      <dgm:t>
        <a:bodyPr/>
        <a:lstStyle/>
        <a:p>
          <a:endParaRPr lang="en-GB"/>
        </a:p>
      </dgm:t>
    </dgm:pt>
    <dgm:pt modelId="{5237E0F2-E1E5-4456-9B5A-1A31ABE704F7}" type="pres">
      <dgm:prSet presAssocID="{046444DA-8939-47F0-8043-4623A817E655}" presName="parTxOnlySpace" presStyleCnt="0"/>
      <dgm:spPr/>
    </dgm:pt>
    <dgm:pt modelId="{A7DB0607-2435-4378-A237-CD4982196016}" type="pres">
      <dgm:prSet presAssocID="{A94DAD30-77D3-4A22-A5E1-45E79CA517DB}" presName="parTxOnly" presStyleLbl="node1" presStyleIdx="1" presStyleCnt="3">
        <dgm:presLayoutVars>
          <dgm:chMax val="0"/>
          <dgm:chPref val="0"/>
          <dgm:bulletEnabled val="1"/>
        </dgm:presLayoutVars>
      </dgm:prSet>
      <dgm:spPr/>
      <dgm:t>
        <a:bodyPr/>
        <a:lstStyle/>
        <a:p>
          <a:endParaRPr lang="en-GB"/>
        </a:p>
      </dgm:t>
    </dgm:pt>
    <dgm:pt modelId="{5C45D494-0277-455A-82F7-5B9AAFAD36FA}" type="pres">
      <dgm:prSet presAssocID="{827971D4-81C6-44BE-91BB-D6237C588DEE}" presName="parTxOnlySpace" presStyleCnt="0"/>
      <dgm:spPr/>
    </dgm:pt>
    <dgm:pt modelId="{650FE7B4-3B37-48C5-A66B-360E3B0747D4}" type="pres">
      <dgm:prSet presAssocID="{9D6838CB-66A7-479E-AC0D-13A03ADF76A1}" presName="parTxOnly" presStyleLbl="node1" presStyleIdx="2" presStyleCnt="3">
        <dgm:presLayoutVars>
          <dgm:chMax val="0"/>
          <dgm:chPref val="0"/>
          <dgm:bulletEnabled val="1"/>
        </dgm:presLayoutVars>
      </dgm:prSet>
      <dgm:spPr/>
      <dgm:t>
        <a:bodyPr/>
        <a:lstStyle/>
        <a:p>
          <a:endParaRPr lang="en-GB"/>
        </a:p>
      </dgm:t>
    </dgm:pt>
  </dgm:ptLst>
  <dgm:cxnLst>
    <dgm:cxn modelId="{79148E53-58B6-4C9A-8EF1-D95FE47E6BCC}" type="presOf" srcId="{D1C9A367-D303-441E-BCC1-EB0663271007}" destId="{4B67E4F8-09CF-446C-8B2A-BF5B6C70C438}" srcOrd="0" destOrd="0" presId="urn:microsoft.com/office/officeart/2005/8/layout/chevron1"/>
    <dgm:cxn modelId="{FF97184B-CA9B-45E6-997F-7B56A833EE50}" srcId="{62E39274-207C-4C35-B9D2-337FF1731307}" destId="{D1C9A367-D303-441E-BCC1-EB0663271007}" srcOrd="0" destOrd="0" parTransId="{6E59C5DD-1DA6-47E7-9119-84F9F473CEAD}" sibTransId="{046444DA-8939-47F0-8043-4623A817E655}"/>
    <dgm:cxn modelId="{CC70D078-0CD7-40EB-9A8B-90BDDE82CCDA}" type="presOf" srcId="{62E39274-207C-4C35-B9D2-337FF1731307}" destId="{CAAFB263-C9FC-4BA6-B0F5-E49C8F649563}" srcOrd="0" destOrd="0" presId="urn:microsoft.com/office/officeart/2005/8/layout/chevron1"/>
    <dgm:cxn modelId="{E2D45FA9-0E89-4E65-8393-1E472542464B}" type="presOf" srcId="{A94DAD30-77D3-4A22-A5E1-45E79CA517DB}" destId="{A7DB0607-2435-4378-A237-CD4982196016}" srcOrd="0" destOrd="0" presId="urn:microsoft.com/office/officeart/2005/8/layout/chevron1"/>
    <dgm:cxn modelId="{D566067A-2B2A-41CE-A5DB-4ED1F196D691}" srcId="{62E39274-207C-4C35-B9D2-337FF1731307}" destId="{A94DAD30-77D3-4A22-A5E1-45E79CA517DB}" srcOrd="1" destOrd="0" parTransId="{F4FB83D2-CD0B-46F1-88C8-F33C1E71D99D}" sibTransId="{827971D4-81C6-44BE-91BB-D6237C588DEE}"/>
    <dgm:cxn modelId="{21670B3F-E250-4C28-880A-AE73D423E20E}" type="presOf" srcId="{9D6838CB-66A7-479E-AC0D-13A03ADF76A1}" destId="{650FE7B4-3B37-48C5-A66B-360E3B0747D4}" srcOrd="0" destOrd="0" presId="urn:microsoft.com/office/officeart/2005/8/layout/chevron1"/>
    <dgm:cxn modelId="{72F1654D-144B-45D8-A7B2-BFE16DF52DEB}" srcId="{62E39274-207C-4C35-B9D2-337FF1731307}" destId="{9D6838CB-66A7-479E-AC0D-13A03ADF76A1}" srcOrd="2" destOrd="0" parTransId="{1509A276-9644-4FE5-A6A9-EE66280350BA}" sibTransId="{F9C9D625-0CEB-48EE-917E-415E0B1EC8A1}"/>
    <dgm:cxn modelId="{C6901E47-74B5-4C71-BE4D-B614F52D139D}" type="presParOf" srcId="{CAAFB263-C9FC-4BA6-B0F5-E49C8F649563}" destId="{4B67E4F8-09CF-446C-8B2A-BF5B6C70C438}" srcOrd="0" destOrd="0" presId="urn:microsoft.com/office/officeart/2005/8/layout/chevron1"/>
    <dgm:cxn modelId="{EA9A6ECD-8C50-46B7-BBB7-82BF0C0F5B1E}" type="presParOf" srcId="{CAAFB263-C9FC-4BA6-B0F5-E49C8F649563}" destId="{5237E0F2-E1E5-4456-9B5A-1A31ABE704F7}" srcOrd="1" destOrd="0" presId="urn:microsoft.com/office/officeart/2005/8/layout/chevron1"/>
    <dgm:cxn modelId="{CF1D1FBB-918D-4B0C-8375-9C44992B435C}" type="presParOf" srcId="{CAAFB263-C9FC-4BA6-B0F5-E49C8F649563}" destId="{A7DB0607-2435-4378-A237-CD4982196016}" srcOrd="2" destOrd="0" presId="urn:microsoft.com/office/officeart/2005/8/layout/chevron1"/>
    <dgm:cxn modelId="{F9A1FD12-A91D-4D37-93EF-5788F9197A04}" type="presParOf" srcId="{CAAFB263-C9FC-4BA6-B0F5-E49C8F649563}" destId="{5C45D494-0277-455A-82F7-5B9AAFAD36FA}" srcOrd="3" destOrd="0" presId="urn:microsoft.com/office/officeart/2005/8/layout/chevron1"/>
    <dgm:cxn modelId="{D8B9AB81-0D66-414B-9845-D127E52B6FC5}" type="presParOf" srcId="{CAAFB263-C9FC-4BA6-B0F5-E49C8F649563}" destId="{650FE7B4-3B37-48C5-A66B-360E3B0747D4}"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17F5F4-1F25-4323-801A-D7D8039208D7}" type="datetimeFigureOut">
              <a:rPr lang="en-GB" smtClean="0"/>
              <a:t>02/06/2014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FD739C-557B-419B-AF04-D300E6EB9370}" type="slidenum">
              <a:rPr lang="en-GB" smtClean="0"/>
              <a:t>‹#›</a:t>
            </a:fld>
            <a:endParaRPr lang="en-GB" dirty="0"/>
          </a:p>
        </p:txBody>
      </p:sp>
    </p:spTree>
    <p:extLst>
      <p:ext uri="{BB962C8B-B14F-4D97-AF65-F5344CB8AC3E}">
        <p14:creationId xmlns:p14="http://schemas.microsoft.com/office/powerpoint/2010/main" val="1373762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FD739C-557B-419B-AF04-D300E6EB9370}" type="slidenum">
              <a:rPr lang="en-GB" smtClean="0"/>
              <a:t>15</a:t>
            </a:fld>
            <a:endParaRPr lang="en-GB" dirty="0"/>
          </a:p>
        </p:txBody>
      </p:sp>
    </p:spTree>
    <p:extLst>
      <p:ext uri="{BB962C8B-B14F-4D97-AF65-F5344CB8AC3E}">
        <p14:creationId xmlns:p14="http://schemas.microsoft.com/office/powerpoint/2010/main" val="237514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FD739C-557B-419B-AF04-D300E6EB9370}" type="slidenum">
              <a:rPr lang="en-GB" smtClean="0"/>
              <a:t>35</a:t>
            </a:fld>
            <a:endParaRPr lang="en-GB" dirty="0"/>
          </a:p>
        </p:txBody>
      </p:sp>
    </p:spTree>
    <p:extLst>
      <p:ext uri="{BB962C8B-B14F-4D97-AF65-F5344CB8AC3E}">
        <p14:creationId xmlns:p14="http://schemas.microsoft.com/office/powerpoint/2010/main" val="2024569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FD739C-557B-419B-AF04-D300E6EB9370}" type="slidenum">
              <a:rPr lang="en-GB" smtClean="0"/>
              <a:t>41</a:t>
            </a:fld>
            <a:endParaRPr lang="en-GB" dirty="0"/>
          </a:p>
        </p:txBody>
      </p:sp>
    </p:spTree>
    <p:extLst>
      <p:ext uri="{BB962C8B-B14F-4D97-AF65-F5344CB8AC3E}">
        <p14:creationId xmlns:p14="http://schemas.microsoft.com/office/powerpoint/2010/main" val="2348945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FD739C-557B-419B-AF04-D300E6EB9370}" type="slidenum">
              <a:rPr lang="en-GB" smtClean="0"/>
              <a:t>62</a:t>
            </a:fld>
            <a:endParaRPr lang="en-GB" dirty="0"/>
          </a:p>
        </p:txBody>
      </p:sp>
    </p:spTree>
    <p:extLst>
      <p:ext uri="{BB962C8B-B14F-4D97-AF65-F5344CB8AC3E}">
        <p14:creationId xmlns:p14="http://schemas.microsoft.com/office/powerpoint/2010/main" val="3212472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AFD739C-557B-419B-AF04-D300E6EB9370}" type="slidenum">
              <a:rPr lang="en-GB" smtClean="0"/>
              <a:t>64</a:t>
            </a:fld>
            <a:endParaRPr lang="en-GB" dirty="0"/>
          </a:p>
        </p:txBody>
      </p:sp>
    </p:spTree>
    <p:extLst>
      <p:ext uri="{BB962C8B-B14F-4D97-AF65-F5344CB8AC3E}">
        <p14:creationId xmlns:p14="http://schemas.microsoft.com/office/powerpoint/2010/main" val="14664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1297984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889438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1456266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422685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270238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106971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362081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14408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46774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202038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2C277-7C85-41F4-8C11-089488BE5746}" type="datetimeFigureOut">
              <a:rPr lang="en-GB" smtClean="0"/>
              <a:t>02/06/2014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11E3D37-650F-43F4-BA2B-F80302DAF82B}" type="slidenum">
              <a:rPr lang="en-GB" smtClean="0"/>
              <a:t>‹#›</a:t>
            </a:fld>
            <a:endParaRPr lang="en-GB" dirty="0"/>
          </a:p>
        </p:txBody>
      </p:sp>
    </p:spTree>
    <p:extLst>
      <p:ext uri="{BB962C8B-B14F-4D97-AF65-F5344CB8AC3E}">
        <p14:creationId xmlns:p14="http://schemas.microsoft.com/office/powerpoint/2010/main" val="318119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2C277-7C85-41F4-8C11-089488BE5746}" type="datetimeFigureOut">
              <a:rPr lang="en-GB" smtClean="0"/>
              <a:t>02/06/2014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E3D37-650F-43F4-BA2B-F80302DAF82B}" type="slidenum">
              <a:rPr lang="en-GB" smtClean="0"/>
              <a:t>‹#›</a:t>
            </a:fld>
            <a:endParaRPr lang="en-GB" dirty="0"/>
          </a:p>
        </p:txBody>
      </p:sp>
    </p:spTree>
    <p:extLst>
      <p:ext uri="{BB962C8B-B14F-4D97-AF65-F5344CB8AC3E}">
        <p14:creationId xmlns:p14="http://schemas.microsoft.com/office/powerpoint/2010/main" val="52774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English Language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607156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t>Formal reports</a:t>
            </a:r>
            <a:endParaRPr lang="en-GB" dirty="0"/>
          </a:p>
        </p:txBody>
      </p:sp>
      <p:sp>
        <p:nvSpPr>
          <p:cNvPr id="3" name="Content Placeholder 2"/>
          <p:cNvSpPr>
            <a:spLocks noGrp="1"/>
          </p:cNvSpPr>
          <p:nvPr>
            <p:ph idx="1"/>
          </p:nvPr>
        </p:nvSpPr>
        <p:spPr/>
        <p:txBody>
          <a:bodyPr/>
          <a:lstStyle/>
          <a:p>
            <a:r>
              <a:rPr lang="en-GB" dirty="0" smtClean="0"/>
              <a:t>Formal reports follow a clear structure:</a:t>
            </a:r>
          </a:p>
          <a:p>
            <a:pPr marL="0" indent="0">
              <a:buNone/>
            </a:pPr>
            <a:r>
              <a:rPr lang="en-GB" dirty="0" smtClean="0"/>
              <a:t>Introduction -&gt; explanation of the research undertaken-&gt; summary of findings-&gt; conclusions or points for action</a:t>
            </a:r>
          </a:p>
          <a:p>
            <a:pPr marL="0" indent="0">
              <a:buNone/>
            </a:pPr>
            <a:r>
              <a:rPr lang="en-GB" u="sng" dirty="0" smtClean="0"/>
              <a:t>What to look for:</a:t>
            </a:r>
          </a:p>
          <a:p>
            <a:pPr>
              <a:buFontTx/>
              <a:buChar char="-"/>
            </a:pPr>
            <a:r>
              <a:rPr lang="en-GB" dirty="0" smtClean="0"/>
              <a:t>Percentages used to emphasize strength of feelings</a:t>
            </a:r>
          </a:p>
          <a:p>
            <a:pPr>
              <a:buFontTx/>
              <a:buChar char="-"/>
            </a:pPr>
            <a:r>
              <a:rPr lang="en-GB" dirty="0" smtClean="0"/>
              <a:t>Result summaries for readers</a:t>
            </a:r>
          </a:p>
          <a:p>
            <a:pPr>
              <a:buFontTx/>
              <a:buChar char="-"/>
            </a:pPr>
            <a:r>
              <a:rPr lang="en-GB" dirty="0" smtClean="0"/>
              <a:t>Solutions</a:t>
            </a:r>
          </a:p>
        </p:txBody>
      </p:sp>
    </p:spTree>
    <p:extLst>
      <p:ext uri="{BB962C8B-B14F-4D97-AF65-F5344CB8AC3E}">
        <p14:creationId xmlns:p14="http://schemas.microsoft.com/office/powerpoint/2010/main" val="1851855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Newspaper reports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Newspaper reports are normally written in an impersonal style</a:t>
            </a:r>
          </a:p>
          <a:p>
            <a:r>
              <a:rPr lang="en-GB" dirty="0" smtClean="0"/>
              <a:t>The writer will provide facts- opinions will often come from ‘sources’ or people whose words are being reported through direct quotation</a:t>
            </a:r>
          </a:p>
          <a:p>
            <a:pPr>
              <a:buNone/>
            </a:pPr>
            <a:r>
              <a:rPr lang="en-GB" u="sng" dirty="0" smtClean="0"/>
              <a:t>What to look for:</a:t>
            </a:r>
          </a:p>
          <a:p>
            <a:pPr>
              <a:buFontTx/>
              <a:buChar char="-"/>
            </a:pPr>
            <a:r>
              <a:rPr lang="en-GB" dirty="0" smtClean="0"/>
              <a:t>Emotive language which engages the reader</a:t>
            </a:r>
          </a:p>
          <a:p>
            <a:pPr>
              <a:buFontTx/>
              <a:buChar char="-"/>
            </a:pPr>
            <a:r>
              <a:rPr lang="en-GB" dirty="0" smtClean="0"/>
              <a:t>Quotes in headlines which can indicate bias</a:t>
            </a:r>
          </a:p>
          <a:p>
            <a:pPr>
              <a:buFontTx/>
              <a:buChar char="-"/>
            </a:pPr>
            <a:r>
              <a:rPr lang="en-GB" dirty="0" smtClean="0"/>
              <a:t>Summing up in last paragraph</a:t>
            </a:r>
          </a:p>
          <a:p>
            <a:pPr>
              <a:buFontTx/>
              <a:buChar char="-"/>
            </a:pPr>
            <a:r>
              <a:rPr lang="en-GB" dirty="0" smtClean="0"/>
              <a:t>Quotations from ‘the other side’ to balance argument</a:t>
            </a:r>
          </a:p>
        </p:txBody>
      </p:sp>
    </p:spTree>
    <p:extLst>
      <p:ext uri="{BB962C8B-B14F-4D97-AF65-F5344CB8AC3E}">
        <p14:creationId xmlns:p14="http://schemas.microsoft.com/office/powerpoint/2010/main" val="2850220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Feature articles</a:t>
            </a:r>
            <a:endParaRPr lang="en-GB" dirty="0"/>
          </a:p>
        </p:txBody>
      </p:sp>
      <p:sp>
        <p:nvSpPr>
          <p:cNvPr id="3" name="Content Placeholder 2"/>
          <p:cNvSpPr>
            <a:spLocks noGrp="1"/>
          </p:cNvSpPr>
          <p:nvPr>
            <p:ph idx="1"/>
          </p:nvPr>
        </p:nvSpPr>
        <p:spPr/>
        <p:txBody>
          <a:bodyPr/>
          <a:lstStyle/>
          <a:p>
            <a:r>
              <a:rPr lang="en-GB" dirty="0" smtClean="0"/>
              <a:t>Feature articles provide more of a considered view or interpretation of an event or issue</a:t>
            </a:r>
          </a:p>
          <a:p>
            <a:pPr>
              <a:buNone/>
            </a:pPr>
            <a:r>
              <a:rPr lang="en-GB" u="sng" dirty="0" smtClean="0"/>
              <a:t>What to look for:</a:t>
            </a:r>
          </a:p>
          <a:p>
            <a:pPr>
              <a:buFontTx/>
              <a:buChar char="-"/>
            </a:pPr>
            <a:r>
              <a:rPr lang="en-GB" dirty="0" smtClean="0"/>
              <a:t>Pronouns ‘we’, ‘our’</a:t>
            </a:r>
          </a:p>
          <a:p>
            <a:pPr>
              <a:buFontTx/>
              <a:buChar char="-"/>
            </a:pPr>
            <a:r>
              <a:rPr lang="en-GB" dirty="0" smtClean="0"/>
              <a:t>Strong opening sentence- shows view</a:t>
            </a:r>
          </a:p>
          <a:p>
            <a:pPr>
              <a:buFontTx/>
              <a:buChar char="-"/>
            </a:pPr>
            <a:r>
              <a:rPr lang="en-GB" dirty="0" smtClean="0"/>
              <a:t>Emotive language</a:t>
            </a:r>
          </a:p>
          <a:p>
            <a:pPr>
              <a:buFontTx/>
              <a:buChar char="-"/>
            </a:pPr>
            <a:r>
              <a:rPr lang="en-GB" dirty="0" smtClean="0"/>
              <a:t>Concluding sentence</a:t>
            </a:r>
            <a:endParaRPr lang="en-GB" dirty="0"/>
          </a:p>
        </p:txBody>
      </p:sp>
    </p:spTree>
    <p:extLst>
      <p:ext uri="{BB962C8B-B14F-4D97-AF65-F5344CB8AC3E}">
        <p14:creationId xmlns:p14="http://schemas.microsoft.com/office/powerpoint/2010/main" val="749818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t>Advertisements- presentation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If the form of the advert is an advert, the purpose will be clearly to persuade, however the target audience will need to be considered</a:t>
            </a:r>
          </a:p>
          <a:p>
            <a:pPr>
              <a:buNone/>
            </a:pPr>
            <a:r>
              <a:rPr lang="en-GB" u="sng" dirty="0" smtClean="0"/>
              <a:t>Presentational features to look for:</a:t>
            </a:r>
          </a:p>
          <a:p>
            <a:pPr>
              <a:buFontTx/>
              <a:buChar char="-"/>
            </a:pPr>
            <a:r>
              <a:rPr lang="en-GB" dirty="0" smtClean="0"/>
              <a:t>Use of images</a:t>
            </a:r>
          </a:p>
          <a:p>
            <a:pPr>
              <a:buFontTx/>
              <a:buChar char="-"/>
            </a:pPr>
            <a:r>
              <a:rPr lang="en-GB" dirty="0" smtClean="0"/>
              <a:t>Use of colour</a:t>
            </a:r>
          </a:p>
          <a:p>
            <a:pPr>
              <a:buFontTx/>
              <a:buChar char="-"/>
            </a:pPr>
            <a:r>
              <a:rPr lang="en-GB" dirty="0" smtClean="0"/>
              <a:t>Font style, size and colour</a:t>
            </a:r>
          </a:p>
          <a:p>
            <a:pPr>
              <a:buFontTx/>
              <a:buChar char="-"/>
            </a:pPr>
            <a:r>
              <a:rPr lang="en-GB" dirty="0" smtClean="0"/>
              <a:t>Use of text- layout, organisation and language</a:t>
            </a:r>
          </a:p>
          <a:p>
            <a:pPr>
              <a:buFontTx/>
              <a:buChar char="-"/>
            </a:pPr>
            <a:r>
              <a:rPr lang="en-GB" dirty="0" smtClean="0"/>
              <a:t>Logos , slogans, shapes</a:t>
            </a:r>
          </a:p>
          <a:p>
            <a:r>
              <a:rPr lang="en-GB" dirty="0" smtClean="0"/>
              <a:t>You need to show you are able to evaluate the presentational features</a:t>
            </a:r>
          </a:p>
          <a:p>
            <a:pPr>
              <a:buNone/>
            </a:pPr>
            <a:endParaRPr lang="en-GB" dirty="0" smtClean="0"/>
          </a:p>
        </p:txBody>
      </p:sp>
    </p:spTree>
    <p:extLst>
      <p:ext uri="{BB962C8B-B14F-4D97-AF65-F5344CB8AC3E}">
        <p14:creationId xmlns:p14="http://schemas.microsoft.com/office/powerpoint/2010/main" val="3018749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dirty="0" smtClean="0"/>
              <a:t>Advertisements</a:t>
            </a:r>
            <a:endParaRPr lang="en-GB" dirty="0"/>
          </a:p>
        </p:txBody>
      </p:sp>
      <p:sp>
        <p:nvSpPr>
          <p:cNvPr id="3" name="Content Placeholder 2"/>
          <p:cNvSpPr>
            <a:spLocks noGrp="1"/>
          </p:cNvSpPr>
          <p:nvPr>
            <p:ph idx="1"/>
          </p:nvPr>
        </p:nvSpPr>
        <p:spPr/>
        <p:txBody>
          <a:bodyPr/>
          <a:lstStyle/>
          <a:p>
            <a:pPr>
              <a:buNone/>
            </a:pPr>
            <a:r>
              <a:rPr lang="en-GB" u="sng" dirty="0" smtClean="0"/>
              <a:t>Structuring your answer</a:t>
            </a:r>
          </a:p>
          <a:p>
            <a:pPr marL="514350" indent="-514350">
              <a:buAutoNum type="arabicPeriod"/>
            </a:pPr>
            <a:r>
              <a:rPr lang="en-GB" dirty="0" smtClean="0"/>
              <a:t>Links purpose to presentation</a:t>
            </a:r>
          </a:p>
          <a:p>
            <a:pPr marL="514350" indent="-514350">
              <a:buAutoNum type="arabicPeriod"/>
            </a:pPr>
            <a:r>
              <a:rPr lang="en-GB" dirty="0" smtClean="0"/>
              <a:t>Analyse features and their effects</a:t>
            </a:r>
          </a:p>
          <a:p>
            <a:pPr marL="514350" indent="-514350">
              <a:buAutoNum type="arabicPeriod"/>
            </a:pPr>
            <a:r>
              <a:rPr lang="en-GB" dirty="0" smtClean="0"/>
              <a:t>Explain effect of reader</a:t>
            </a:r>
          </a:p>
          <a:p>
            <a:pPr marL="514350" indent="-514350">
              <a:buAutoNum type="arabicPeriod"/>
            </a:pPr>
            <a:r>
              <a:rPr lang="en-GB" dirty="0" smtClean="0"/>
              <a:t>Show connection between presentational features and written text/ purpose</a:t>
            </a:r>
          </a:p>
          <a:p>
            <a:pPr marL="514350" indent="-514350">
              <a:buNone/>
            </a:pPr>
            <a:endParaRPr lang="en-GB" dirty="0" smtClean="0"/>
          </a:p>
        </p:txBody>
      </p:sp>
    </p:spTree>
    <p:extLst>
      <p:ext uri="{BB962C8B-B14F-4D97-AF65-F5344CB8AC3E}">
        <p14:creationId xmlns:p14="http://schemas.microsoft.com/office/powerpoint/2010/main" val="1765967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GB" dirty="0" smtClean="0"/>
              <a:t>Leaflets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Presentational features such as sub-headings and bullet point lists are often used to break the information down into short pieces of text. The use of images and colour also helps to convey the message</a:t>
            </a:r>
          </a:p>
          <a:p>
            <a:r>
              <a:rPr lang="en-GB" dirty="0" smtClean="0"/>
              <a:t>Leaflets use presentational features in order to allow the information to be read very quickly</a:t>
            </a:r>
          </a:p>
          <a:p>
            <a:r>
              <a:rPr lang="en-GB" dirty="0" smtClean="0"/>
              <a:t>Commenting on the effect of individual language choices and layout features is necessary but it if you can demonstrate how elements of the text, use colour and image, etc. connect and work together, you will gain more marks.</a:t>
            </a:r>
          </a:p>
        </p:txBody>
      </p:sp>
    </p:spTree>
    <p:extLst>
      <p:ext uri="{BB962C8B-B14F-4D97-AF65-F5344CB8AC3E}">
        <p14:creationId xmlns:p14="http://schemas.microsoft.com/office/powerpoint/2010/main" val="2607338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t>Leaflets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Start by analysing the leaflet’s purpose and audience.</a:t>
            </a:r>
          </a:p>
          <a:p>
            <a:pPr marL="0" indent="0">
              <a:buNone/>
            </a:pPr>
            <a:r>
              <a:rPr lang="en-GB" u="sng" dirty="0" smtClean="0"/>
              <a:t>What to look for:</a:t>
            </a:r>
          </a:p>
          <a:p>
            <a:pPr>
              <a:buFontTx/>
              <a:buChar char="-"/>
            </a:pPr>
            <a:r>
              <a:rPr lang="en-GB" dirty="0" smtClean="0"/>
              <a:t>Images- What do they show, how does it connect to the subject of the leaflet, does the size of the image have any significance?</a:t>
            </a:r>
          </a:p>
          <a:p>
            <a:pPr>
              <a:buFontTx/>
              <a:buChar char="-"/>
            </a:pPr>
            <a:r>
              <a:rPr lang="en-GB" dirty="0" smtClean="0"/>
              <a:t>Information- What information is given, where is it displayed, how is it displayed, does the font have an impact on the reader, are capital letters used for emphasis?</a:t>
            </a:r>
          </a:p>
          <a:p>
            <a:pPr>
              <a:buFontTx/>
              <a:buChar char="-"/>
            </a:pPr>
            <a:r>
              <a:rPr lang="en-GB" dirty="0" smtClean="0"/>
              <a:t>Colours- How does this appeal to the target market, does it help enforce the message of the leaflet, does it reinforce the company’s purpose, does it help the leaflet to achieve its purpose?</a:t>
            </a:r>
          </a:p>
          <a:p>
            <a:pPr>
              <a:buFontTx/>
              <a:buChar char="-"/>
            </a:pPr>
            <a:endParaRPr lang="en-GB" dirty="0"/>
          </a:p>
        </p:txBody>
      </p:sp>
    </p:spTree>
    <p:extLst>
      <p:ext uri="{BB962C8B-B14F-4D97-AF65-F5344CB8AC3E}">
        <p14:creationId xmlns:p14="http://schemas.microsoft.com/office/powerpoint/2010/main" val="1773051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ln>
            <a:solidFill>
              <a:srgbClr val="0070C0"/>
            </a:solidFill>
          </a:ln>
        </p:spPr>
        <p:txBody>
          <a:bodyPr/>
          <a:lstStyle/>
          <a:p>
            <a:r>
              <a:rPr lang="en-GB" dirty="0" smtClean="0"/>
              <a:t>Diaries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Personal diaries are written in the first person and are informal in style. They include personal recollections.</a:t>
            </a:r>
          </a:p>
          <a:p>
            <a:r>
              <a:rPr lang="en-GB" dirty="0" smtClean="0"/>
              <a:t>Diaries written for publication, record events of </a:t>
            </a:r>
            <a:r>
              <a:rPr lang="en-GB" dirty="0"/>
              <a:t>public interest and can be more formal in style but are usually in the </a:t>
            </a:r>
            <a:r>
              <a:rPr lang="en-GB" dirty="0" smtClean="0"/>
              <a:t>first person.</a:t>
            </a:r>
          </a:p>
          <a:p>
            <a:pPr marL="0" indent="0">
              <a:buNone/>
            </a:pPr>
            <a:r>
              <a:rPr lang="en-GB" u="sng" dirty="0" smtClean="0"/>
              <a:t>What to look for:</a:t>
            </a:r>
          </a:p>
          <a:p>
            <a:pPr>
              <a:buFontTx/>
              <a:buChar char="-"/>
            </a:pPr>
            <a:r>
              <a:rPr lang="en-GB" dirty="0" smtClean="0"/>
              <a:t>Purpose to the diary entry</a:t>
            </a:r>
          </a:p>
          <a:p>
            <a:pPr>
              <a:buFontTx/>
              <a:buChar char="-"/>
            </a:pPr>
            <a:r>
              <a:rPr lang="en-GB" dirty="0" smtClean="0"/>
              <a:t>Opinions</a:t>
            </a:r>
          </a:p>
          <a:p>
            <a:pPr>
              <a:buFontTx/>
              <a:buChar char="-"/>
            </a:pPr>
            <a:r>
              <a:rPr lang="en-GB" dirty="0" smtClean="0"/>
              <a:t>Emotive language</a:t>
            </a:r>
          </a:p>
          <a:p>
            <a:pPr>
              <a:buFontTx/>
              <a:buChar char="-"/>
            </a:pPr>
            <a:r>
              <a:rPr lang="en-GB" dirty="0" smtClean="0"/>
              <a:t>Exaggeration</a:t>
            </a:r>
          </a:p>
        </p:txBody>
      </p:sp>
    </p:spTree>
    <p:extLst>
      <p:ext uri="{BB962C8B-B14F-4D97-AF65-F5344CB8AC3E}">
        <p14:creationId xmlns:p14="http://schemas.microsoft.com/office/powerpoint/2010/main" val="4168934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GB" dirty="0" smtClean="0">
                <a:solidFill>
                  <a:schemeClr val="bg1"/>
                </a:solidFill>
              </a:rPr>
              <a:t>Blogs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t>Unlike diaries, blogs can have more colloquial language and the writer has a sense of the wider audience and the content and tone of the blog matches this, rather than being more personal and private</a:t>
            </a:r>
            <a:endParaRPr lang="en-GB" dirty="0"/>
          </a:p>
        </p:txBody>
      </p:sp>
    </p:spTree>
    <p:extLst>
      <p:ext uri="{BB962C8B-B14F-4D97-AF65-F5344CB8AC3E}">
        <p14:creationId xmlns:p14="http://schemas.microsoft.com/office/powerpoint/2010/main" val="1579743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smtClean="0">
                <a:solidFill>
                  <a:schemeClr val="bg1"/>
                </a:solidFill>
              </a:rPr>
              <a:t>Biographies and autobiographies</a:t>
            </a:r>
            <a:endParaRPr lang="en-GB" dirty="0">
              <a:solidFill>
                <a:schemeClr val="bg1"/>
              </a:solidFill>
            </a:endParaRPr>
          </a:p>
        </p:txBody>
      </p:sp>
      <p:sp>
        <p:nvSpPr>
          <p:cNvPr id="3" name="Content Placeholder 2"/>
          <p:cNvSpPr>
            <a:spLocks noGrp="1"/>
          </p:cNvSpPr>
          <p:nvPr>
            <p:ph idx="1"/>
          </p:nvPr>
        </p:nvSpPr>
        <p:spPr/>
        <p:txBody>
          <a:bodyPr>
            <a:normAutofit fontScale="77500" lnSpcReduction="20000"/>
          </a:bodyPr>
          <a:lstStyle/>
          <a:p>
            <a:r>
              <a:rPr lang="en-GB" dirty="0" smtClean="0"/>
              <a:t>A biography will be written in third person and an autobiography will be written in first person and organisation is normally chronological.</a:t>
            </a:r>
          </a:p>
          <a:p>
            <a:r>
              <a:rPr lang="en-GB" dirty="0"/>
              <a:t>Biographies contain events from the person’s </a:t>
            </a:r>
            <a:r>
              <a:rPr lang="en-GB" dirty="0" smtClean="0"/>
              <a:t>past</a:t>
            </a:r>
          </a:p>
          <a:p>
            <a:r>
              <a:rPr lang="en-GB" dirty="0" smtClean="0"/>
              <a:t>The purpose of biographical writing is usually a mixture of entertaining and informing the reader.</a:t>
            </a:r>
          </a:p>
          <a:p>
            <a:pPr marL="0" indent="0">
              <a:buNone/>
            </a:pPr>
            <a:r>
              <a:rPr lang="en-GB" u="sng" dirty="0" smtClean="0"/>
              <a:t>What to look for</a:t>
            </a:r>
          </a:p>
          <a:p>
            <a:pPr>
              <a:buFontTx/>
              <a:buChar char="-"/>
            </a:pPr>
            <a:r>
              <a:rPr lang="en-GB" dirty="0" smtClean="0"/>
              <a:t>Imagery</a:t>
            </a:r>
          </a:p>
          <a:p>
            <a:pPr>
              <a:buFontTx/>
              <a:buChar char="-"/>
            </a:pPr>
            <a:r>
              <a:rPr lang="en-GB" dirty="0" smtClean="0"/>
              <a:t>Sentence structure/length for effect</a:t>
            </a:r>
          </a:p>
          <a:p>
            <a:pPr>
              <a:buFontTx/>
              <a:buChar char="-"/>
            </a:pPr>
            <a:r>
              <a:rPr lang="en-GB" dirty="0" smtClean="0"/>
              <a:t>Dramatic language</a:t>
            </a:r>
          </a:p>
          <a:p>
            <a:pPr>
              <a:buFontTx/>
              <a:buChar char="-"/>
            </a:pPr>
            <a:r>
              <a:rPr lang="en-GB" dirty="0" smtClean="0"/>
              <a:t>Language style (formal/informal)- Why e.g. colloquial language to remind the reader that it is a childhood anecdote</a:t>
            </a:r>
          </a:p>
          <a:p>
            <a:endParaRPr lang="en-GB" dirty="0"/>
          </a:p>
        </p:txBody>
      </p:sp>
    </p:spTree>
    <p:extLst>
      <p:ext uri="{BB962C8B-B14F-4D97-AF65-F5344CB8AC3E}">
        <p14:creationId xmlns:p14="http://schemas.microsoft.com/office/powerpoint/2010/main" val="1990295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564904"/>
            <a:ext cx="8229600" cy="1143000"/>
          </a:xfrm>
        </p:spPr>
        <p:txBody>
          <a:bodyPr/>
          <a:lstStyle/>
          <a:p>
            <a:r>
              <a:rPr lang="en-GB" dirty="0" smtClean="0"/>
              <a:t>SECTION A</a:t>
            </a:r>
            <a:endParaRPr lang="en-GB" dirty="0"/>
          </a:p>
        </p:txBody>
      </p:sp>
    </p:spTree>
    <p:extLst>
      <p:ext uri="{BB962C8B-B14F-4D97-AF65-F5344CB8AC3E}">
        <p14:creationId xmlns:p14="http://schemas.microsoft.com/office/powerpoint/2010/main" val="2273141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t>Travel writing</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Travel writing can be factual but can also give individual interpretations of the experience</a:t>
            </a:r>
          </a:p>
          <a:p>
            <a:r>
              <a:rPr lang="en-GB" dirty="0" smtClean="0"/>
              <a:t>Travel writing entertains and informs the reader</a:t>
            </a:r>
          </a:p>
          <a:p>
            <a:r>
              <a:rPr lang="en-GB" dirty="0" smtClean="0"/>
              <a:t>Although factual in content, there will be an element of bias in travel writing</a:t>
            </a:r>
          </a:p>
          <a:p>
            <a:pPr marL="0" indent="0">
              <a:buNone/>
            </a:pPr>
            <a:r>
              <a:rPr lang="en-GB" u="sng" dirty="0" smtClean="0"/>
              <a:t>What to look for:</a:t>
            </a:r>
          </a:p>
          <a:p>
            <a:pPr>
              <a:buFontTx/>
              <a:buChar char="-"/>
            </a:pPr>
            <a:r>
              <a:rPr lang="en-GB" dirty="0" smtClean="0"/>
              <a:t>Different language techniques that the travel writer uses to convey information to the reader</a:t>
            </a:r>
          </a:p>
          <a:p>
            <a:pPr>
              <a:buFontTx/>
              <a:buChar char="-"/>
            </a:pPr>
            <a:r>
              <a:rPr lang="en-GB" dirty="0" smtClean="0"/>
              <a:t>Be aware of the attitudes or feelings that the travel experience causes in the writer.</a:t>
            </a:r>
          </a:p>
          <a:p>
            <a:pPr>
              <a:buFontTx/>
              <a:buChar char="-"/>
            </a:pPr>
            <a:r>
              <a:rPr lang="en-GB" dirty="0" smtClean="0"/>
              <a:t>The first sentence- it usually sets the tone of the writing and can be quite dramatic.</a:t>
            </a:r>
            <a:endParaRPr lang="en-GB" dirty="0"/>
          </a:p>
        </p:txBody>
      </p:sp>
    </p:spTree>
    <p:extLst>
      <p:ext uri="{BB962C8B-B14F-4D97-AF65-F5344CB8AC3E}">
        <p14:creationId xmlns:p14="http://schemas.microsoft.com/office/powerpoint/2010/main" val="23986888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Reading reviews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The first thing to look for in a reviews is at whether it is biased or unbiased</a:t>
            </a:r>
            <a:endParaRPr lang="en-GB" dirty="0"/>
          </a:p>
          <a:p>
            <a:r>
              <a:rPr lang="en-GB" dirty="0" smtClean="0"/>
              <a:t>A review provides a description and an evaluation of an event, an object or publication.</a:t>
            </a:r>
          </a:p>
          <a:p>
            <a:r>
              <a:rPr lang="en-GB" dirty="0" smtClean="0"/>
              <a:t>The purpose of a review is to provide a clear overview and an evaluative judgement or recommendation.</a:t>
            </a:r>
          </a:p>
          <a:p>
            <a:r>
              <a:rPr lang="en-GB" dirty="0" smtClean="0"/>
              <a:t>They are written for a clear audience.</a:t>
            </a:r>
          </a:p>
          <a:p>
            <a:pPr marL="0" indent="0">
              <a:buNone/>
            </a:pPr>
            <a:r>
              <a:rPr lang="en-GB" u="sng" dirty="0" smtClean="0"/>
              <a:t>What to look at:</a:t>
            </a:r>
          </a:p>
          <a:p>
            <a:pPr marL="0" indent="0">
              <a:buNone/>
            </a:pPr>
            <a:r>
              <a:rPr lang="en-GB" dirty="0" smtClean="0"/>
              <a:t>- Language and structure and how they are used to present a particular point of view</a:t>
            </a:r>
          </a:p>
        </p:txBody>
      </p:sp>
    </p:spTree>
    <p:extLst>
      <p:ext uri="{BB962C8B-B14F-4D97-AF65-F5344CB8AC3E}">
        <p14:creationId xmlns:p14="http://schemas.microsoft.com/office/powerpoint/2010/main" val="1037553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Web Page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 web page uses particular layout conventions and presentational features to help you skim and scan the page for specific information</a:t>
            </a:r>
          </a:p>
          <a:p>
            <a:r>
              <a:rPr lang="en-GB" dirty="0" smtClean="0"/>
              <a:t>A webpage has to be immediately appealing and accessible otherwise the reader will just skip to another site</a:t>
            </a:r>
          </a:p>
          <a:p>
            <a:pPr marL="0" indent="0">
              <a:buNone/>
            </a:pPr>
            <a:r>
              <a:rPr lang="en-GB" u="sng" dirty="0" smtClean="0"/>
              <a:t>What to look for:</a:t>
            </a:r>
          </a:p>
          <a:p>
            <a:pPr>
              <a:buFontTx/>
              <a:buChar char="-"/>
            </a:pPr>
            <a:r>
              <a:rPr lang="en-GB" dirty="0" smtClean="0"/>
              <a:t>Images</a:t>
            </a:r>
          </a:p>
          <a:p>
            <a:pPr>
              <a:buFontTx/>
              <a:buChar char="-"/>
            </a:pPr>
            <a:r>
              <a:rPr lang="en-GB" dirty="0" smtClean="0"/>
              <a:t>Colours- bright colour used to highlight offers?</a:t>
            </a:r>
          </a:p>
          <a:p>
            <a:pPr>
              <a:buFontTx/>
              <a:buChar char="-"/>
            </a:pPr>
            <a:r>
              <a:rPr lang="en-GB" dirty="0" smtClean="0"/>
              <a:t>Live links to help find information faster</a:t>
            </a:r>
          </a:p>
          <a:p>
            <a:pPr>
              <a:buFontTx/>
              <a:buChar char="-"/>
            </a:pPr>
            <a:r>
              <a:rPr lang="en-GB" dirty="0" smtClean="0"/>
              <a:t>Contact details- Where are they placed, how are they presented?</a:t>
            </a:r>
          </a:p>
          <a:p>
            <a:pPr>
              <a:buFontTx/>
              <a:buChar char="-"/>
            </a:pPr>
            <a:r>
              <a:rPr lang="en-GB" dirty="0" smtClean="0"/>
              <a:t>Logos</a:t>
            </a:r>
          </a:p>
          <a:p>
            <a:pPr>
              <a:buFontTx/>
              <a:buChar char="-"/>
            </a:pPr>
            <a:r>
              <a:rPr lang="en-GB" dirty="0" smtClean="0"/>
              <a:t>Use of celebrities</a:t>
            </a:r>
            <a:endParaRPr lang="en-GB" dirty="0"/>
          </a:p>
        </p:txBody>
      </p:sp>
    </p:spTree>
    <p:extLst>
      <p:ext uri="{BB962C8B-B14F-4D97-AF65-F5344CB8AC3E}">
        <p14:creationId xmlns:p14="http://schemas.microsoft.com/office/powerpoint/2010/main" val="1535149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dirty="0" smtClean="0"/>
              <a:t>Information texts</a:t>
            </a:r>
            <a:endParaRPr lang="en-GB" dirty="0"/>
          </a:p>
        </p:txBody>
      </p:sp>
      <p:sp>
        <p:nvSpPr>
          <p:cNvPr id="3" name="Content Placeholder 2"/>
          <p:cNvSpPr>
            <a:spLocks noGrp="1"/>
          </p:cNvSpPr>
          <p:nvPr>
            <p:ph idx="1"/>
          </p:nvPr>
        </p:nvSpPr>
        <p:spPr/>
        <p:txBody>
          <a:bodyPr/>
          <a:lstStyle/>
          <a:p>
            <a:r>
              <a:rPr lang="en-GB" dirty="0" smtClean="0"/>
              <a:t>Often use sub-headings or other organisational features to guide the reader easily through the material</a:t>
            </a:r>
          </a:p>
          <a:p>
            <a:r>
              <a:rPr lang="en-GB" dirty="0" smtClean="0"/>
              <a:t>Its main purpose is to provide information. The language is usually impersonal, quite direct and clearly organised.</a:t>
            </a:r>
          </a:p>
          <a:p>
            <a:r>
              <a:rPr lang="en-GB" dirty="0" smtClean="0"/>
              <a:t>They will have a target audience</a:t>
            </a:r>
          </a:p>
          <a:p>
            <a:endParaRPr lang="en-GB" dirty="0"/>
          </a:p>
        </p:txBody>
      </p:sp>
    </p:spTree>
    <p:extLst>
      <p:ext uri="{BB962C8B-B14F-4D97-AF65-F5344CB8AC3E}">
        <p14:creationId xmlns:p14="http://schemas.microsoft.com/office/powerpoint/2010/main" val="1799089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GB" dirty="0" smtClean="0"/>
              <a:t>Analysing presentational features</a:t>
            </a:r>
            <a:endParaRPr lang="en-GB" dirty="0"/>
          </a:p>
        </p:txBody>
      </p:sp>
      <p:sp>
        <p:nvSpPr>
          <p:cNvPr id="3" name="Content Placeholder 2"/>
          <p:cNvSpPr>
            <a:spLocks noGrp="1"/>
          </p:cNvSpPr>
          <p:nvPr>
            <p:ph idx="1"/>
          </p:nvPr>
        </p:nvSpPr>
        <p:spPr>
          <a:xfrm>
            <a:off x="457200" y="1412776"/>
            <a:ext cx="8229600" cy="892695"/>
          </a:xfrm>
        </p:spPr>
        <p:txBody>
          <a:bodyPr>
            <a:normAutofit fontScale="62500" lnSpcReduction="20000"/>
          </a:bodyPr>
          <a:lstStyle/>
          <a:p>
            <a:r>
              <a:rPr lang="en-GB" dirty="0" smtClean="0"/>
              <a:t>When commenting on presentational features, you need to explain how they work with each other to create an overall effect, not just what effect they have individually.</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89408089"/>
              </p:ext>
            </p:extLst>
          </p:nvPr>
        </p:nvGraphicFramePr>
        <p:xfrm>
          <a:off x="539552" y="2204864"/>
          <a:ext cx="8208912" cy="4511040"/>
        </p:xfrm>
        <a:graphic>
          <a:graphicData uri="http://schemas.openxmlformats.org/drawingml/2006/table">
            <a:tbl>
              <a:tblPr firstRow="1" bandRow="1">
                <a:tableStyleId>{0505E3EF-67EA-436B-97B2-0124C06EBD24}</a:tableStyleId>
              </a:tblPr>
              <a:tblGrid>
                <a:gridCol w="1296144"/>
                <a:gridCol w="6912768"/>
              </a:tblGrid>
              <a:tr h="144016">
                <a:tc>
                  <a:txBody>
                    <a:bodyPr/>
                    <a:lstStyle/>
                    <a:p>
                      <a:r>
                        <a:rPr lang="en-GB" sz="1400" b="0" dirty="0" smtClean="0"/>
                        <a:t>Headline</a:t>
                      </a:r>
                      <a:endParaRPr lang="en-GB" sz="1400" b="0" dirty="0"/>
                    </a:p>
                  </a:txBody>
                  <a:tcPr/>
                </a:tc>
                <a:tc>
                  <a:txBody>
                    <a:bodyPr/>
                    <a:lstStyle/>
                    <a:p>
                      <a:r>
                        <a:rPr lang="en-GB" sz="1400" b="0" dirty="0" smtClean="0"/>
                        <a:t>The main heading</a:t>
                      </a:r>
                      <a:r>
                        <a:rPr lang="en-GB" sz="1400" b="0" baseline="0" dirty="0" smtClean="0"/>
                        <a:t> in a newspaper story, designed to draw the reader’s attention</a:t>
                      </a:r>
                      <a:endParaRPr lang="en-GB" sz="1400" b="0" dirty="0"/>
                    </a:p>
                  </a:txBody>
                  <a:tcPr/>
                </a:tc>
              </a:tr>
              <a:tr h="0">
                <a:tc>
                  <a:txBody>
                    <a:bodyPr/>
                    <a:lstStyle/>
                    <a:p>
                      <a:r>
                        <a:rPr lang="en-GB" sz="1400" b="0" dirty="0" smtClean="0"/>
                        <a:t>Strapline</a:t>
                      </a:r>
                      <a:endParaRPr lang="en-GB" sz="1400" b="0" dirty="0"/>
                    </a:p>
                  </a:txBody>
                  <a:tcPr/>
                </a:tc>
                <a:tc>
                  <a:txBody>
                    <a:bodyPr/>
                    <a:lstStyle/>
                    <a:p>
                      <a:r>
                        <a:rPr lang="en-GB" sz="1400" b="0" dirty="0" smtClean="0"/>
                        <a:t>A second, introductory headline,</a:t>
                      </a:r>
                      <a:r>
                        <a:rPr lang="en-GB" sz="1400" b="0" baseline="0" dirty="0" smtClean="0"/>
                        <a:t> below the main one, adds more information to the headline</a:t>
                      </a:r>
                      <a:endParaRPr lang="en-GB" sz="1400" b="0" dirty="0"/>
                    </a:p>
                  </a:txBody>
                  <a:tcPr/>
                </a:tc>
              </a:tr>
              <a:tr h="396723">
                <a:tc>
                  <a:txBody>
                    <a:bodyPr/>
                    <a:lstStyle/>
                    <a:p>
                      <a:r>
                        <a:rPr lang="en-GB" sz="1400" b="0" dirty="0" smtClean="0"/>
                        <a:t>Subheading</a:t>
                      </a:r>
                      <a:endParaRPr lang="en-GB" sz="1400" b="0" dirty="0"/>
                    </a:p>
                  </a:txBody>
                  <a:tcPr/>
                </a:tc>
                <a:tc>
                  <a:txBody>
                    <a:bodyPr/>
                    <a:lstStyle/>
                    <a:p>
                      <a:r>
                        <a:rPr lang="en-GB" sz="1400" b="0" dirty="0" smtClean="0"/>
                        <a:t>Often used to summarise sections of the text or</a:t>
                      </a:r>
                      <a:r>
                        <a:rPr lang="en-GB" sz="1400" b="0" baseline="0" dirty="0" smtClean="0"/>
                        <a:t> break it up into smaller sections, allowing the reader to skim over the text and see the overall point</a:t>
                      </a:r>
                      <a:endParaRPr lang="en-GB" sz="1400" b="0" dirty="0"/>
                    </a:p>
                  </a:txBody>
                  <a:tcPr/>
                </a:tc>
              </a:tr>
              <a:tr h="128554">
                <a:tc>
                  <a:txBody>
                    <a:bodyPr/>
                    <a:lstStyle/>
                    <a:p>
                      <a:r>
                        <a:rPr lang="en-GB" sz="1400" b="0" dirty="0" smtClean="0"/>
                        <a:t>Font</a:t>
                      </a:r>
                      <a:endParaRPr lang="en-GB" sz="1400" b="0" dirty="0"/>
                    </a:p>
                  </a:txBody>
                  <a:tcPr/>
                </a:tc>
                <a:tc>
                  <a:txBody>
                    <a:bodyPr/>
                    <a:lstStyle/>
                    <a:p>
                      <a:r>
                        <a:rPr lang="en-GB" sz="1400" b="0" dirty="0" smtClean="0"/>
                        <a:t>Style and colour can vary throughout</a:t>
                      </a:r>
                      <a:r>
                        <a:rPr lang="en-GB" sz="1400" b="0" baseline="0" dirty="0" smtClean="0"/>
                        <a:t> a text. Often it us possible to draw conclusions from the choice of colour-scheme or font style</a:t>
                      </a:r>
                      <a:endParaRPr lang="en-GB" sz="1400" b="0" dirty="0"/>
                    </a:p>
                  </a:txBody>
                  <a:tcPr/>
                </a:tc>
              </a:tr>
              <a:tr h="0">
                <a:tc>
                  <a:txBody>
                    <a:bodyPr/>
                    <a:lstStyle/>
                    <a:p>
                      <a:r>
                        <a:rPr lang="en-GB" sz="1400" dirty="0" smtClean="0"/>
                        <a:t>Capitals</a:t>
                      </a:r>
                      <a:endParaRPr lang="en-GB" sz="1400" dirty="0"/>
                    </a:p>
                  </a:txBody>
                  <a:tcPr/>
                </a:tc>
                <a:tc>
                  <a:txBody>
                    <a:bodyPr/>
                    <a:lstStyle/>
                    <a:p>
                      <a:r>
                        <a:rPr lang="en-GB" sz="1400" dirty="0" smtClean="0"/>
                        <a:t>Capitals</a:t>
                      </a:r>
                      <a:r>
                        <a:rPr lang="en-GB" sz="1400" baseline="0" dirty="0" smtClean="0"/>
                        <a:t> are often used to stress and reinforce particular words or phrases</a:t>
                      </a:r>
                      <a:endParaRPr lang="en-GB" sz="1400" dirty="0"/>
                    </a:p>
                  </a:txBody>
                  <a:tcPr/>
                </a:tc>
              </a:tr>
              <a:tr h="137512">
                <a:tc>
                  <a:txBody>
                    <a:bodyPr/>
                    <a:lstStyle/>
                    <a:p>
                      <a:r>
                        <a:rPr lang="en-GB" sz="1400" dirty="0" smtClean="0"/>
                        <a:t>Caption</a:t>
                      </a:r>
                      <a:endParaRPr lang="en-GB" sz="1400" dirty="0"/>
                    </a:p>
                  </a:txBody>
                  <a:tcPr/>
                </a:tc>
                <a:tc>
                  <a:txBody>
                    <a:bodyPr/>
                    <a:lstStyle/>
                    <a:p>
                      <a:r>
                        <a:rPr lang="en-GB" sz="1400" dirty="0" smtClean="0"/>
                        <a:t>The text under a photograph or diagram which</a:t>
                      </a:r>
                      <a:r>
                        <a:rPr lang="en-GB" sz="1400" baseline="0" dirty="0" smtClean="0"/>
                        <a:t> explains it</a:t>
                      </a:r>
                      <a:endParaRPr lang="en-GB" sz="1400" dirty="0"/>
                    </a:p>
                  </a:txBody>
                  <a:tcPr/>
                </a:tc>
              </a:tr>
              <a:tr h="0">
                <a:tc>
                  <a:txBody>
                    <a:bodyPr/>
                    <a:lstStyle/>
                    <a:p>
                      <a:r>
                        <a:rPr lang="en-GB" sz="1400" dirty="0" smtClean="0"/>
                        <a:t>Standfirst</a:t>
                      </a:r>
                      <a:endParaRPr lang="en-GB" sz="1400" dirty="0"/>
                    </a:p>
                  </a:txBody>
                  <a:tcPr/>
                </a:tc>
                <a:tc>
                  <a:txBody>
                    <a:bodyPr/>
                    <a:lstStyle/>
                    <a:p>
                      <a:r>
                        <a:rPr lang="en-GB" sz="1400" dirty="0" smtClean="0"/>
                        <a:t>The introductory in an article or report,</a:t>
                      </a:r>
                      <a:r>
                        <a:rPr lang="en-GB" sz="1400" baseline="0" dirty="0" smtClean="0"/>
                        <a:t> which could be in bold print or with the first word capitalised</a:t>
                      </a:r>
                      <a:endParaRPr lang="en-GB" sz="1400" dirty="0"/>
                    </a:p>
                  </a:txBody>
                  <a:tcPr/>
                </a:tc>
              </a:tr>
              <a:tr h="0">
                <a:tc>
                  <a:txBody>
                    <a:bodyPr/>
                    <a:lstStyle/>
                    <a:p>
                      <a:r>
                        <a:rPr lang="en-GB" sz="1400" dirty="0" smtClean="0"/>
                        <a:t>Pull-quote</a:t>
                      </a:r>
                      <a:endParaRPr lang="en-GB" sz="1400" dirty="0"/>
                    </a:p>
                  </a:txBody>
                  <a:tcPr/>
                </a:tc>
                <a:tc>
                  <a:txBody>
                    <a:bodyPr/>
                    <a:lstStyle/>
                    <a:p>
                      <a:r>
                        <a:rPr lang="en-GB" sz="1400" dirty="0" smtClean="0"/>
                        <a:t>A quotation which is lifted from the article and set apart,</a:t>
                      </a:r>
                      <a:r>
                        <a:rPr lang="en-GB" sz="1400" baseline="0" dirty="0" smtClean="0"/>
                        <a:t> in larger or bold type</a:t>
                      </a:r>
                      <a:endParaRPr lang="en-GB" sz="1400" dirty="0"/>
                    </a:p>
                  </a:txBody>
                  <a:tcPr/>
                </a:tc>
              </a:tr>
              <a:tr h="396723">
                <a:tc>
                  <a:txBody>
                    <a:bodyPr/>
                    <a:lstStyle/>
                    <a:p>
                      <a:r>
                        <a:rPr lang="en-GB" sz="1400" dirty="0" smtClean="0"/>
                        <a:t>Bold, italics, underline</a:t>
                      </a:r>
                      <a:endParaRPr lang="en-GB" sz="1400" dirty="0"/>
                    </a:p>
                  </a:txBody>
                  <a:tcPr/>
                </a:tc>
                <a:tc>
                  <a:txBody>
                    <a:bodyPr/>
                    <a:lstStyle/>
                    <a:p>
                      <a:r>
                        <a:rPr lang="en-GB" sz="1400" dirty="0" smtClean="0"/>
                        <a:t>Different ways of</a:t>
                      </a:r>
                      <a:r>
                        <a:rPr lang="en-GB" sz="1400" baseline="0" dirty="0" smtClean="0"/>
                        <a:t> making certain words stand out</a:t>
                      </a:r>
                      <a:endParaRPr lang="en-GB" sz="1400" dirty="0"/>
                    </a:p>
                  </a:txBody>
                  <a:tcPr/>
                </a:tc>
              </a:tr>
              <a:tr h="145112">
                <a:tc>
                  <a:txBody>
                    <a:bodyPr/>
                    <a:lstStyle/>
                    <a:p>
                      <a:r>
                        <a:rPr lang="en-GB" sz="1400" dirty="0" smtClean="0"/>
                        <a:t>Slogan</a:t>
                      </a:r>
                      <a:endParaRPr lang="en-GB" sz="1400" dirty="0"/>
                    </a:p>
                  </a:txBody>
                  <a:tcPr/>
                </a:tc>
                <a:tc>
                  <a:txBody>
                    <a:bodyPr/>
                    <a:lstStyle/>
                    <a:p>
                      <a:r>
                        <a:rPr lang="en-GB" sz="1400" dirty="0" smtClean="0"/>
                        <a:t>A memorable word or phrase, designed to create</a:t>
                      </a:r>
                      <a:r>
                        <a:rPr lang="en-GB" sz="1400" baseline="0" dirty="0" smtClean="0"/>
                        <a:t> interest</a:t>
                      </a:r>
                      <a:endParaRPr lang="en-GB" sz="1400" dirty="0"/>
                    </a:p>
                  </a:txBody>
                  <a:tcPr/>
                </a:tc>
              </a:tr>
              <a:tr h="128344">
                <a:tc>
                  <a:txBody>
                    <a:bodyPr/>
                    <a:lstStyle/>
                    <a:p>
                      <a:r>
                        <a:rPr lang="en-GB" sz="1400" dirty="0" smtClean="0"/>
                        <a:t>Logo</a:t>
                      </a:r>
                      <a:endParaRPr lang="en-GB" sz="1400" dirty="0"/>
                    </a:p>
                  </a:txBody>
                  <a:tcPr/>
                </a:tc>
                <a:tc>
                  <a:txBody>
                    <a:bodyPr/>
                    <a:lstStyle/>
                    <a:p>
                      <a:r>
                        <a:rPr lang="en-GB" sz="1400" dirty="0" smtClean="0"/>
                        <a:t>Emblem</a:t>
                      </a:r>
                      <a:r>
                        <a:rPr lang="en-GB" sz="1400" baseline="0" dirty="0" smtClean="0"/>
                        <a:t> to represent a product or company</a:t>
                      </a:r>
                      <a:endParaRPr lang="en-GB" sz="1400" dirty="0"/>
                    </a:p>
                  </a:txBody>
                  <a:tcPr/>
                </a:tc>
              </a:tr>
              <a:tr h="128344">
                <a:tc>
                  <a:txBody>
                    <a:bodyPr/>
                    <a:lstStyle/>
                    <a:p>
                      <a:r>
                        <a:rPr lang="en-GB" sz="1400" dirty="0" smtClean="0"/>
                        <a:t>Photographs</a:t>
                      </a:r>
                      <a:r>
                        <a:rPr lang="en-GB" sz="1400" baseline="0" dirty="0" smtClean="0"/>
                        <a:t> and graphics</a:t>
                      </a:r>
                      <a:endParaRPr lang="en-GB" sz="1400" dirty="0"/>
                    </a:p>
                  </a:txBody>
                  <a:tcPr/>
                </a:tc>
                <a:tc>
                  <a:txBody>
                    <a:bodyPr/>
                    <a:lstStyle/>
                    <a:p>
                      <a:r>
                        <a:rPr lang="en-GB" sz="1400" dirty="0" smtClean="0"/>
                        <a:t>Used to add depth to the story or more information</a:t>
                      </a:r>
                      <a:endParaRPr lang="en-GB" sz="1400" dirty="0"/>
                    </a:p>
                  </a:txBody>
                  <a:tcPr/>
                </a:tc>
              </a:tr>
            </a:tbl>
          </a:graphicData>
        </a:graphic>
      </p:graphicFrame>
    </p:spTree>
    <p:extLst>
      <p:ext uri="{BB962C8B-B14F-4D97-AF65-F5344CB8AC3E}">
        <p14:creationId xmlns:p14="http://schemas.microsoft.com/office/powerpoint/2010/main" val="1749885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t>Inference</a:t>
            </a:r>
            <a:endParaRPr lang="en-GB" dirty="0"/>
          </a:p>
        </p:txBody>
      </p:sp>
      <p:sp>
        <p:nvSpPr>
          <p:cNvPr id="3" name="Content Placeholder 2"/>
          <p:cNvSpPr>
            <a:spLocks noGrp="1"/>
          </p:cNvSpPr>
          <p:nvPr>
            <p:ph idx="1"/>
          </p:nvPr>
        </p:nvSpPr>
        <p:spPr/>
        <p:txBody>
          <a:bodyPr/>
          <a:lstStyle/>
          <a:p>
            <a:r>
              <a:rPr lang="en-GB" dirty="0" smtClean="0"/>
              <a:t>There are a variety of ways in which language can be used to infer meaning other than the surface meaning. One technique to look for is </a:t>
            </a:r>
            <a:r>
              <a:rPr lang="en-GB" b="1" dirty="0" smtClean="0"/>
              <a:t>IRONY</a:t>
            </a:r>
            <a:r>
              <a:rPr lang="en-GB" dirty="0" smtClean="0"/>
              <a:t>. Irony can be created through:</a:t>
            </a:r>
          </a:p>
          <a:p>
            <a:pPr>
              <a:buFontTx/>
              <a:buChar char="-"/>
            </a:pPr>
            <a:r>
              <a:rPr lang="en-GB" dirty="0" smtClean="0"/>
              <a:t>Rhetorical techniques</a:t>
            </a:r>
          </a:p>
          <a:p>
            <a:pPr>
              <a:buFontTx/>
              <a:buChar char="-"/>
            </a:pPr>
            <a:r>
              <a:rPr lang="en-GB" dirty="0" smtClean="0"/>
              <a:t>Exaggeration and understatement</a:t>
            </a:r>
          </a:p>
          <a:p>
            <a:pPr>
              <a:buFontTx/>
              <a:buChar char="-"/>
            </a:pPr>
            <a:r>
              <a:rPr lang="en-GB" dirty="0" smtClean="0"/>
              <a:t>Quotations</a:t>
            </a:r>
            <a:endParaRPr lang="en-GB" dirty="0"/>
          </a:p>
        </p:txBody>
      </p:sp>
    </p:spTree>
    <p:extLst>
      <p:ext uri="{BB962C8B-B14F-4D97-AF65-F5344CB8AC3E}">
        <p14:creationId xmlns:p14="http://schemas.microsoft.com/office/powerpoint/2010/main" val="6100065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r>
              <a:rPr lang="en-GB" dirty="0" smtClean="0"/>
              <a:t>Inference</a:t>
            </a:r>
            <a:endParaRPr lang="en-GB" dirty="0"/>
          </a:p>
        </p:txBody>
      </p:sp>
      <p:sp>
        <p:nvSpPr>
          <p:cNvPr id="3" name="Content Placeholder 2"/>
          <p:cNvSpPr>
            <a:spLocks noGrp="1"/>
          </p:cNvSpPr>
          <p:nvPr>
            <p:ph idx="1"/>
          </p:nvPr>
        </p:nvSpPr>
        <p:spPr/>
        <p:txBody>
          <a:bodyPr/>
          <a:lstStyle/>
          <a:p>
            <a:r>
              <a:rPr lang="en-GB" dirty="0" smtClean="0"/>
              <a:t>Another technique to look for is </a:t>
            </a:r>
            <a:r>
              <a:rPr lang="en-GB" b="1" dirty="0" smtClean="0"/>
              <a:t>HUMOUR</a:t>
            </a:r>
            <a:r>
              <a:rPr lang="en-GB" dirty="0" smtClean="0"/>
              <a:t>.</a:t>
            </a:r>
          </a:p>
          <a:p>
            <a:pPr marL="0" indent="0">
              <a:buNone/>
            </a:pPr>
            <a:r>
              <a:rPr lang="en-GB" u="sng" dirty="0" smtClean="0"/>
              <a:t>Ways to infer meaning:</a:t>
            </a:r>
          </a:p>
          <a:p>
            <a:pPr>
              <a:buFontTx/>
              <a:buChar char="-"/>
            </a:pPr>
            <a:r>
              <a:rPr lang="en-GB" dirty="0" smtClean="0"/>
              <a:t>Language</a:t>
            </a:r>
          </a:p>
          <a:p>
            <a:pPr>
              <a:buFontTx/>
              <a:buChar char="-"/>
            </a:pPr>
            <a:r>
              <a:rPr lang="en-GB" dirty="0" smtClean="0"/>
              <a:t>Structure and organisation of text</a:t>
            </a:r>
          </a:p>
          <a:p>
            <a:pPr>
              <a:buFontTx/>
              <a:buChar char="-"/>
            </a:pPr>
            <a:r>
              <a:rPr lang="en-GB" dirty="0" smtClean="0"/>
              <a:t>Pictures and other presentational </a:t>
            </a:r>
            <a:r>
              <a:rPr lang="en-GB" dirty="0"/>
              <a:t>f</a:t>
            </a:r>
            <a:r>
              <a:rPr lang="en-GB" dirty="0" smtClean="0"/>
              <a:t>eatures. </a:t>
            </a:r>
            <a:endParaRPr lang="en-GB" dirty="0"/>
          </a:p>
          <a:p>
            <a:r>
              <a:rPr lang="en-GB" dirty="0" smtClean="0"/>
              <a:t>Pictures and the layout of text can imply meaning the same way that language does</a:t>
            </a:r>
            <a:endParaRPr lang="en-GB" dirty="0"/>
          </a:p>
        </p:txBody>
      </p:sp>
    </p:spTree>
    <p:extLst>
      <p:ext uri="{BB962C8B-B14F-4D97-AF65-F5344CB8AC3E}">
        <p14:creationId xmlns:p14="http://schemas.microsoft.com/office/powerpoint/2010/main" val="29202331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GB" dirty="0" smtClean="0">
                <a:solidFill>
                  <a:schemeClr val="bg1"/>
                </a:solidFill>
              </a:rPr>
              <a:t>Analysing language- Key features</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u="sng" dirty="0" smtClean="0"/>
              <a:t>Language features to analyse</a:t>
            </a:r>
          </a:p>
          <a:p>
            <a:pPr>
              <a:buFontTx/>
              <a:buChar char="-"/>
            </a:pPr>
            <a:r>
              <a:rPr lang="en-GB" dirty="0" smtClean="0"/>
              <a:t>Sentence and paragraph types</a:t>
            </a:r>
          </a:p>
          <a:p>
            <a:pPr>
              <a:buFontTx/>
              <a:buChar char="-"/>
            </a:pPr>
            <a:r>
              <a:rPr lang="en-GB" dirty="0" smtClean="0"/>
              <a:t>Significant vocabulary</a:t>
            </a:r>
          </a:p>
          <a:p>
            <a:pPr>
              <a:buFontTx/>
              <a:buChar char="-"/>
            </a:pPr>
            <a:r>
              <a:rPr lang="en-GB" dirty="0" smtClean="0"/>
              <a:t>Punctuation</a:t>
            </a:r>
          </a:p>
          <a:p>
            <a:pPr>
              <a:buFontTx/>
              <a:buChar char="-"/>
            </a:pPr>
            <a:r>
              <a:rPr lang="en-GB" dirty="0" smtClean="0"/>
              <a:t>Imagery</a:t>
            </a:r>
          </a:p>
          <a:p>
            <a:pPr>
              <a:buFontTx/>
              <a:buChar char="-"/>
            </a:pPr>
            <a:r>
              <a:rPr lang="en-GB" dirty="0" smtClean="0"/>
              <a:t>Imagery and other linguistic devices</a:t>
            </a:r>
          </a:p>
          <a:p>
            <a:pPr>
              <a:buFontTx/>
              <a:buChar char="-"/>
            </a:pPr>
            <a:r>
              <a:rPr lang="en-GB" dirty="0" smtClean="0"/>
              <a:t>Style of language</a:t>
            </a:r>
          </a:p>
          <a:p>
            <a:pPr marL="0" indent="0">
              <a:buNone/>
            </a:pPr>
            <a:endParaRPr lang="en-GB" dirty="0" smtClean="0"/>
          </a:p>
        </p:txBody>
      </p:sp>
    </p:spTree>
    <p:extLst>
      <p:ext uri="{BB962C8B-B14F-4D97-AF65-F5344CB8AC3E}">
        <p14:creationId xmlns:p14="http://schemas.microsoft.com/office/powerpoint/2010/main" val="2700897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GB" dirty="0"/>
              <a:t>Analysing language- </a:t>
            </a:r>
            <a:r>
              <a:rPr lang="en-GB" dirty="0" smtClean="0"/>
              <a:t>Sentences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Short sentences can suggest speed or excitement e.g. </a:t>
            </a:r>
            <a:r>
              <a:rPr lang="en-GB" i="1" dirty="0" smtClean="0"/>
              <a:t>He ran forward. The ball fell at his feet. He shot.</a:t>
            </a:r>
            <a:endParaRPr lang="en-GB" dirty="0" smtClean="0"/>
          </a:p>
          <a:p>
            <a:r>
              <a:rPr lang="en-GB" dirty="0" smtClean="0"/>
              <a:t>They can also indicate surprise or despair e.g. </a:t>
            </a:r>
            <a:r>
              <a:rPr lang="en-GB" i="1" dirty="0" smtClean="0"/>
              <a:t>Her inspiration stopped. Her career ended.</a:t>
            </a:r>
            <a:endParaRPr lang="en-GB" dirty="0" smtClean="0"/>
          </a:p>
          <a:p>
            <a:r>
              <a:rPr lang="en-GB" dirty="0" smtClean="0"/>
              <a:t>Long sentences can indicate calm e.g. </a:t>
            </a:r>
            <a:r>
              <a:rPr lang="en-GB" i="1" dirty="0" smtClean="0"/>
              <a:t>The sergeant reported that right along the river, teams of men and women were at last preparing to return to their headquarters for a much needed break.</a:t>
            </a:r>
          </a:p>
          <a:p>
            <a:r>
              <a:rPr lang="en-GB" dirty="0" smtClean="0"/>
              <a:t>Or they can build to a climax</a:t>
            </a:r>
            <a:r>
              <a:rPr lang="en-GB" dirty="0"/>
              <a:t> </a:t>
            </a:r>
            <a:r>
              <a:rPr lang="en-GB" dirty="0" smtClean="0"/>
              <a:t>e.g. </a:t>
            </a:r>
            <a:r>
              <a:rPr lang="en-GB" i="1" dirty="0" smtClean="0"/>
              <a:t>The crowds gasped as the top of the mountain blew away, clouds of ash shot hundred of feet into the sky and rivers of lava, terrifying in the early daw, shot upwards, then cascaded down into the valley.</a:t>
            </a:r>
            <a:endParaRPr lang="en-GB" dirty="0" smtClean="0"/>
          </a:p>
        </p:txBody>
      </p:sp>
    </p:spTree>
    <p:extLst>
      <p:ext uri="{BB962C8B-B14F-4D97-AF65-F5344CB8AC3E}">
        <p14:creationId xmlns:p14="http://schemas.microsoft.com/office/powerpoint/2010/main" val="775381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GB" dirty="0"/>
              <a:t>Analysing language- </a:t>
            </a:r>
            <a:r>
              <a:rPr lang="en-GB" dirty="0" smtClean="0"/>
              <a:t>Paragraphs</a:t>
            </a:r>
            <a:endParaRPr lang="en-GB" dirty="0"/>
          </a:p>
        </p:txBody>
      </p:sp>
      <p:sp>
        <p:nvSpPr>
          <p:cNvPr id="3" name="Content Placeholder 2"/>
          <p:cNvSpPr>
            <a:spLocks noGrp="1"/>
          </p:cNvSpPr>
          <p:nvPr>
            <p:ph idx="1"/>
          </p:nvPr>
        </p:nvSpPr>
        <p:spPr/>
        <p:txBody>
          <a:bodyPr>
            <a:normAutofit lnSpcReduction="10000"/>
          </a:bodyPr>
          <a:lstStyle/>
          <a:p>
            <a:r>
              <a:rPr lang="en-GB" dirty="0" smtClean="0"/>
              <a:t>Very short paragraphs can be used to attract the reader’s attention, to attract the reader’s attention, to pick out the main details in an article or to offer a ‘punchy’ idea. Popular newspaper articles often have short paragraphs so that they can be read more easily.</a:t>
            </a:r>
          </a:p>
          <a:p>
            <a:r>
              <a:rPr lang="en-GB" dirty="0" smtClean="0"/>
              <a:t>Longer paragraphs provide more detail and analysis. Articles in more serious newspapers often have longer paragraphs.</a:t>
            </a:r>
            <a:endParaRPr lang="en-GB" dirty="0"/>
          </a:p>
        </p:txBody>
      </p:sp>
    </p:spTree>
    <p:extLst>
      <p:ext uri="{BB962C8B-B14F-4D97-AF65-F5344CB8AC3E}">
        <p14:creationId xmlns:p14="http://schemas.microsoft.com/office/powerpoint/2010/main" val="4101709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Audience</a:t>
            </a:r>
            <a:endParaRPr lang="en-GB" dirty="0"/>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pPr marL="0" indent="0">
              <a:buNone/>
            </a:pPr>
            <a:r>
              <a:rPr lang="en-GB" dirty="0" smtClean="0"/>
              <a:t>Key aspects that would have been chosen to appeal to the target market:</a:t>
            </a:r>
          </a:p>
          <a:p>
            <a:r>
              <a:rPr lang="en-GB" dirty="0" smtClean="0"/>
              <a:t>Presentation: colour, pictures, diagrams, front style and size</a:t>
            </a:r>
          </a:p>
          <a:p>
            <a:r>
              <a:rPr lang="en-GB" dirty="0" smtClean="0"/>
              <a:t>Language: level of difficulty, variety of vocabulary, sentence structure</a:t>
            </a:r>
          </a:p>
          <a:p>
            <a:r>
              <a:rPr lang="en-GB" dirty="0" smtClean="0"/>
              <a:t>Content and style</a:t>
            </a:r>
          </a:p>
          <a:p>
            <a:r>
              <a:rPr lang="en-GB" dirty="0" smtClean="0"/>
              <a:t>Target audiences can be characterized by:</a:t>
            </a:r>
          </a:p>
          <a:p>
            <a:pPr>
              <a:buFontTx/>
              <a:buChar char="-"/>
            </a:pPr>
            <a:r>
              <a:rPr lang="en-GB" dirty="0" smtClean="0"/>
              <a:t>Age</a:t>
            </a:r>
          </a:p>
          <a:p>
            <a:pPr>
              <a:buFontTx/>
              <a:buChar char="-"/>
            </a:pPr>
            <a:r>
              <a:rPr lang="en-GB" dirty="0" smtClean="0"/>
              <a:t>Background</a:t>
            </a:r>
          </a:p>
          <a:p>
            <a:pPr>
              <a:buFontTx/>
              <a:buChar char="-"/>
            </a:pPr>
            <a:r>
              <a:rPr lang="en-GB" dirty="0" smtClean="0"/>
              <a:t>Gender</a:t>
            </a:r>
          </a:p>
          <a:p>
            <a:pPr>
              <a:buFontTx/>
              <a:buChar char="-"/>
            </a:pPr>
            <a:r>
              <a:rPr lang="en-GB" dirty="0" smtClean="0"/>
              <a:t>Interests</a:t>
            </a:r>
          </a:p>
          <a:p>
            <a:pPr>
              <a:buFontTx/>
              <a:buChar char="-"/>
            </a:pPr>
            <a:r>
              <a:rPr lang="en-GB" dirty="0" smtClean="0"/>
              <a:t>Location</a:t>
            </a:r>
          </a:p>
          <a:p>
            <a:pPr>
              <a:buFontTx/>
              <a:buChar char="-"/>
            </a:pPr>
            <a:r>
              <a:rPr lang="en-GB" dirty="0" smtClean="0"/>
              <a:t>Beliefs</a:t>
            </a:r>
          </a:p>
          <a:p>
            <a:endParaRPr lang="en-GB" dirty="0"/>
          </a:p>
        </p:txBody>
      </p:sp>
    </p:spTree>
    <p:extLst>
      <p:ext uri="{BB962C8B-B14F-4D97-AF65-F5344CB8AC3E}">
        <p14:creationId xmlns:p14="http://schemas.microsoft.com/office/powerpoint/2010/main" val="11090938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normAutofit fontScale="90000"/>
          </a:bodyPr>
          <a:lstStyle/>
          <a:p>
            <a:r>
              <a:rPr lang="en-GB" dirty="0"/>
              <a:t>Analysing language- </a:t>
            </a:r>
            <a:r>
              <a:rPr lang="en-GB" dirty="0" smtClean="0"/>
              <a:t>Significant vocabulary</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kind of vocabulary can tell you about the purpose of the text</a:t>
            </a:r>
          </a:p>
          <a:p>
            <a:pPr>
              <a:buFontTx/>
              <a:buChar char="-"/>
            </a:pPr>
            <a:r>
              <a:rPr lang="en-GB" b="1" dirty="0" smtClean="0"/>
              <a:t>Imperative verbs</a:t>
            </a:r>
            <a:r>
              <a:rPr lang="en-GB" dirty="0" smtClean="0"/>
              <a:t> such as ‘follow’  and ‘begin’ suggest instructional or advisory writing</a:t>
            </a:r>
          </a:p>
          <a:p>
            <a:pPr>
              <a:buFontTx/>
              <a:buChar char="-"/>
            </a:pPr>
            <a:r>
              <a:rPr lang="en-GB" b="1" dirty="0" smtClean="0"/>
              <a:t>Connectives</a:t>
            </a:r>
            <a:r>
              <a:rPr lang="en-GB" dirty="0" smtClean="0"/>
              <a:t> </a:t>
            </a:r>
            <a:r>
              <a:rPr lang="en-GB" b="1" dirty="0" smtClean="0"/>
              <a:t>like ‘since’ and ‘because’  </a:t>
            </a:r>
            <a:r>
              <a:rPr lang="en-GB" dirty="0" smtClean="0"/>
              <a:t>are typical of explanatory  writing because these connectives link ideas together</a:t>
            </a:r>
          </a:p>
          <a:p>
            <a:pPr>
              <a:buFontTx/>
              <a:buChar char="-"/>
            </a:pPr>
            <a:r>
              <a:rPr lang="en-GB" b="1" dirty="0" smtClean="0"/>
              <a:t>Connectives such as ‘however’, ‘nevertheless’ and ‘indeed’</a:t>
            </a:r>
            <a:r>
              <a:rPr lang="en-GB" dirty="0" smtClean="0"/>
              <a:t> tend to be used in persuasive or argumentative writing where are point of view is being expressed</a:t>
            </a:r>
          </a:p>
          <a:p>
            <a:r>
              <a:rPr lang="en-GB" dirty="0" smtClean="0"/>
              <a:t>The kind of vocabulary can also tell you about the audience for the text.</a:t>
            </a:r>
          </a:p>
          <a:p>
            <a:pPr>
              <a:buFontTx/>
              <a:buChar char="-"/>
            </a:pPr>
            <a:r>
              <a:rPr lang="en-GB" b="1" dirty="0" smtClean="0"/>
              <a:t>More complex language</a:t>
            </a:r>
            <a:r>
              <a:rPr lang="en-GB" dirty="0" smtClean="0"/>
              <a:t> indicates that the text is aimed at a more intelligent readership</a:t>
            </a:r>
          </a:p>
          <a:p>
            <a:pPr>
              <a:buFontTx/>
              <a:buChar char="-"/>
            </a:pPr>
            <a:r>
              <a:rPr lang="en-GB" dirty="0" smtClean="0"/>
              <a:t>A text containing </a:t>
            </a:r>
            <a:r>
              <a:rPr lang="en-GB" b="1" dirty="0" smtClean="0"/>
              <a:t>specialist vocabulary</a:t>
            </a:r>
            <a:r>
              <a:rPr lang="en-GB" dirty="0" smtClean="0"/>
              <a:t> will be aimed at those with a special interest in that area</a:t>
            </a:r>
          </a:p>
          <a:p>
            <a:pPr>
              <a:buFontTx/>
              <a:buChar char="-"/>
            </a:pPr>
            <a:r>
              <a:rPr lang="en-GB" b="1" dirty="0" smtClean="0"/>
              <a:t>Slang and colloquialisms</a:t>
            </a:r>
            <a:r>
              <a:rPr lang="en-GB" dirty="0" smtClean="0"/>
              <a:t> could indicate a teenage target audience.</a:t>
            </a:r>
            <a:endParaRPr lang="en-GB" b="1" dirty="0"/>
          </a:p>
        </p:txBody>
      </p:sp>
    </p:spTree>
    <p:extLst>
      <p:ext uri="{BB962C8B-B14F-4D97-AF65-F5344CB8AC3E}">
        <p14:creationId xmlns:p14="http://schemas.microsoft.com/office/powerpoint/2010/main" val="2387604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Punctuation</a:t>
            </a:r>
            <a:endParaRPr lang="en-GB" dirty="0"/>
          </a:p>
        </p:txBody>
      </p:sp>
      <p:sp>
        <p:nvSpPr>
          <p:cNvPr id="5" name="Rectangle 4"/>
          <p:cNvSpPr/>
          <p:nvPr/>
        </p:nvSpPr>
        <p:spPr>
          <a:xfrm>
            <a:off x="203958" y="1268760"/>
            <a:ext cx="8760412" cy="769441"/>
          </a:xfrm>
          <a:prstGeom prst="rect">
            <a:avLst/>
          </a:prstGeom>
          <a:noFill/>
        </p:spPr>
        <p:txBody>
          <a:bodyPr wrap="none" lIns="91440" tIns="45720" rIns="91440" bIns="45720">
            <a:spAutoFit/>
          </a:bodyPr>
          <a:lstStyle/>
          <a:p>
            <a:pPr algn="ctr"/>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TEENAGER ‘TORTURED TO DEATH’</a:t>
            </a:r>
            <a:endPar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Rectangle 5"/>
          <p:cNvSpPr/>
          <p:nvPr/>
        </p:nvSpPr>
        <p:spPr>
          <a:xfrm>
            <a:off x="-27201" y="2967335"/>
            <a:ext cx="9198416"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Lets focus on… improving your home</a:t>
            </a:r>
            <a:endParaRPr lang="en-U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Rectangle 6"/>
          <p:cNvSpPr/>
          <p:nvPr/>
        </p:nvSpPr>
        <p:spPr>
          <a:xfrm>
            <a:off x="1412746" y="4871352"/>
            <a:ext cx="5851025"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HOLLY HITS OUT!!</a:t>
            </a:r>
            <a:endParaRPr lang="en-US" sz="5400" b="1" cap="none" spc="0" dirty="0">
              <a:ln/>
              <a:solidFill>
                <a:schemeClr val="accent3"/>
              </a:solidFill>
              <a:effectLst/>
            </a:endParaRPr>
          </a:p>
        </p:txBody>
      </p:sp>
      <p:sp>
        <p:nvSpPr>
          <p:cNvPr id="8" name="TextBox 7"/>
          <p:cNvSpPr txBox="1"/>
          <p:nvPr/>
        </p:nvSpPr>
        <p:spPr>
          <a:xfrm>
            <a:off x="1331640" y="2056836"/>
            <a:ext cx="5256584" cy="646331"/>
          </a:xfrm>
          <a:prstGeom prst="rect">
            <a:avLst/>
          </a:prstGeom>
          <a:noFill/>
        </p:spPr>
        <p:txBody>
          <a:bodyPr wrap="square" rtlCol="0">
            <a:spAutoFit/>
          </a:bodyPr>
          <a:lstStyle/>
          <a:p>
            <a:r>
              <a:rPr lang="en-GB" dirty="0" smtClean="0"/>
              <a:t>The inverted commas indicate it may not have happened, but show that someone has offered that opinion</a:t>
            </a:r>
            <a:endParaRPr lang="en-GB" dirty="0"/>
          </a:p>
        </p:txBody>
      </p:sp>
      <p:cxnSp>
        <p:nvCxnSpPr>
          <p:cNvPr id="10" name="Straight Arrow Connector 9"/>
          <p:cNvCxnSpPr/>
          <p:nvPr/>
        </p:nvCxnSpPr>
        <p:spPr>
          <a:xfrm flipV="1">
            <a:off x="3203848" y="1653481"/>
            <a:ext cx="0" cy="4033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19672" y="3739209"/>
            <a:ext cx="5256584" cy="923330"/>
          </a:xfrm>
          <a:prstGeom prst="rect">
            <a:avLst/>
          </a:prstGeom>
          <a:noFill/>
        </p:spPr>
        <p:txBody>
          <a:bodyPr wrap="square" rtlCol="0">
            <a:spAutoFit/>
          </a:bodyPr>
          <a:lstStyle/>
          <a:p>
            <a:r>
              <a:rPr lang="en-GB" dirty="0" smtClean="0"/>
              <a:t>Ellipsis indicates that there are many things we could do. An ellipsis can also end a sentence leaving the conclusion to our imagination.</a:t>
            </a:r>
            <a:endParaRPr lang="en-GB" dirty="0"/>
          </a:p>
        </p:txBody>
      </p:sp>
      <p:cxnSp>
        <p:nvCxnSpPr>
          <p:cNvPr id="13" name="Straight Arrow Connector 12"/>
          <p:cNvCxnSpPr/>
          <p:nvPr/>
        </p:nvCxnSpPr>
        <p:spPr>
          <a:xfrm flipV="1">
            <a:off x="3491880" y="3537532"/>
            <a:ext cx="0" cy="2016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25470" y="5800362"/>
            <a:ext cx="3936316" cy="923330"/>
          </a:xfrm>
          <a:prstGeom prst="rect">
            <a:avLst/>
          </a:prstGeom>
          <a:noFill/>
        </p:spPr>
        <p:txBody>
          <a:bodyPr wrap="square" rtlCol="0">
            <a:spAutoFit/>
          </a:bodyPr>
          <a:lstStyle/>
          <a:p>
            <a:r>
              <a:rPr lang="en-GB" dirty="0" smtClean="0"/>
              <a:t>The double exclamation mark is to attract attention and suggest excitement, humour or even surprise.</a:t>
            </a:r>
            <a:endParaRPr lang="en-GB" dirty="0"/>
          </a:p>
        </p:txBody>
      </p:sp>
      <p:cxnSp>
        <p:nvCxnSpPr>
          <p:cNvPr id="16" name="Straight Arrow Connector 15"/>
          <p:cNvCxnSpPr/>
          <p:nvPr/>
        </p:nvCxnSpPr>
        <p:spPr>
          <a:xfrm flipH="1" flipV="1">
            <a:off x="6993628" y="5517233"/>
            <a:ext cx="270143" cy="2831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0160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dirty="0" smtClean="0"/>
              <a:t>Similes, metaphors, linguistic techniques and style</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Look for similes, metaphors, alliteration and onomatopoeia.</a:t>
            </a:r>
          </a:p>
          <a:p>
            <a:r>
              <a:rPr lang="en-GB" dirty="0" smtClean="0"/>
              <a:t>Text can have a formal or informal style</a:t>
            </a:r>
          </a:p>
          <a:p>
            <a:pPr marL="0" indent="0">
              <a:buNone/>
            </a:pPr>
            <a:r>
              <a:rPr lang="en-GB" u="sng" dirty="0" smtClean="0"/>
              <a:t>Stylistic techniques</a:t>
            </a:r>
            <a:endParaRPr lang="en-GB" dirty="0" smtClean="0"/>
          </a:p>
          <a:p>
            <a:pPr>
              <a:buFontTx/>
              <a:buChar char="-"/>
            </a:pPr>
            <a:r>
              <a:rPr lang="en-GB" dirty="0" smtClean="0"/>
              <a:t>Rhetoric</a:t>
            </a:r>
          </a:p>
          <a:p>
            <a:pPr>
              <a:buFontTx/>
              <a:buChar char="-"/>
            </a:pPr>
            <a:r>
              <a:rPr lang="en-GB" dirty="0" smtClean="0"/>
              <a:t>Emotive language</a:t>
            </a:r>
          </a:p>
          <a:p>
            <a:pPr>
              <a:buFontTx/>
              <a:buChar char="-"/>
            </a:pPr>
            <a:r>
              <a:rPr lang="en-GB" dirty="0" smtClean="0"/>
              <a:t>Irony (subtle mockery)</a:t>
            </a:r>
          </a:p>
          <a:p>
            <a:pPr>
              <a:buFontTx/>
              <a:buChar char="-"/>
            </a:pPr>
            <a:r>
              <a:rPr lang="en-GB" dirty="0" smtClean="0"/>
              <a:t>Exaggeration</a:t>
            </a:r>
          </a:p>
          <a:p>
            <a:pPr>
              <a:buFontTx/>
              <a:buChar char="-"/>
            </a:pPr>
            <a:r>
              <a:rPr lang="en-GB" dirty="0" smtClean="0"/>
              <a:t>Contrast</a:t>
            </a:r>
          </a:p>
          <a:p>
            <a:pPr>
              <a:buFontTx/>
              <a:buChar char="-"/>
            </a:pPr>
            <a:r>
              <a:rPr lang="en-GB" dirty="0" smtClean="0"/>
              <a:t>Colloquial language</a:t>
            </a:r>
          </a:p>
          <a:p>
            <a:pPr>
              <a:buFontTx/>
              <a:buChar char="-"/>
            </a:pPr>
            <a:r>
              <a:rPr lang="en-GB" dirty="0" smtClean="0"/>
              <a:t>Ambiguity</a:t>
            </a:r>
          </a:p>
          <a:p>
            <a:pPr>
              <a:buFontTx/>
              <a:buChar char="-"/>
            </a:pPr>
            <a:r>
              <a:rPr lang="en-GB" dirty="0" smtClean="0"/>
              <a:t>Examples, anecdotes or quotations</a:t>
            </a:r>
          </a:p>
          <a:p>
            <a:pPr>
              <a:buFontTx/>
              <a:buChar char="-"/>
            </a:pPr>
            <a:r>
              <a:rPr lang="en-GB" dirty="0" smtClean="0"/>
              <a:t>Humour</a:t>
            </a:r>
          </a:p>
          <a:p>
            <a:pPr>
              <a:buFontTx/>
              <a:buChar char="-"/>
            </a:pPr>
            <a:r>
              <a:rPr lang="en-GB" dirty="0" smtClean="0"/>
              <a:t>Lists</a:t>
            </a:r>
          </a:p>
        </p:txBody>
      </p:sp>
    </p:spTree>
    <p:extLst>
      <p:ext uri="{BB962C8B-B14F-4D97-AF65-F5344CB8AC3E}">
        <p14:creationId xmlns:p14="http://schemas.microsoft.com/office/powerpoint/2010/main" val="21119929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GB" dirty="0" smtClean="0"/>
              <a:t>Comparing language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When comparing language, consider:</a:t>
            </a:r>
          </a:p>
          <a:p>
            <a:pPr>
              <a:buFontTx/>
              <a:buChar char="-"/>
            </a:pPr>
            <a:r>
              <a:rPr lang="en-GB" dirty="0" smtClean="0"/>
              <a:t>Levels of difficulty</a:t>
            </a:r>
          </a:p>
          <a:p>
            <a:pPr>
              <a:buFontTx/>
              <a:buChar char="-"/>
            </a:pPr>
            <a:r>
              <a:rPr lang="en-GB" dirty="0" smtClean="0"/>
              <a:t>The different tones</a:t>
            </a:r>
          </a:p>
          <a:p>
            <a:pPr>
              <a:buFontTx/>
              <a:buChar char="-"/>
            </a:pPr>
            <a:r>
              <a:rPr lang="en-GB" dirty="0" smtClean="0"/>
              <a:t>The different kinds of language features required for different purposes</a:t>
            </a:r>
          </a:p>
          <a:p>
            <a:r>
              <a:rPr lang="en-GB" dirty="0" smtClean="0"/>
              <a:t>Decide how the writer has used language to meet the needs of the form, purpose and audience. Look at:</a:t>
            </a:r>
          </a:p>
          <a:p>
            <a:pPr>
              <a:buFontTx/>
              <a:buChar char="-"/>
            </a:pPr>
            <a:r>
              <a:rPr lang="en-GB" dirty="0" smtClean="0"/>
              <a:t>Sentences and paragraphs</a:t>
            </a:r>
          </a:p>
          <a:p>
            <a:pPr>
              <a:buFontTx/>
              <a:buChar char="-"/>
            </a:pPr>
            <a:r>
              <a:rPr lang="en-GB" dirty="0" smtClean="0"/>
              <a:t>Significant vocabulary</a:t>
            </a:r>
          </a:p>
          <a:p>
            <a:pPr>
              <a:buFontTx/>
              <a:buChar char="-"/>
            </a:pPr>
            <a:r>
              <a:rPr lang="en-GB" dirty="0" smtClean="0"/>
              <a:t>Punctuation</a:t>
            </a:r>
          </a:p>
          <a:p>
            <a:pPr>
              <a:buFontTx/>
              <a:buChar char="-"/>
            </a:pPr>
            <a:r>
              <a:rPr lang="en-GB" dirty="0" smtClean="0"/>
              <a:t>Imagery and linguistic features</a:t>
            </a:r>
            <a:endParaRPr lang="en-GB" dirty="0"/>
          </a:p>
        </p:txBody>
      </p:sp>
    </p:spTree>
    <p:extLst>
      <p:ext uri="{BB962C8B-B14F-4D97-AF65-F5344CB8AC3E}">
        <p14:creationId xmlns:p14="http://schemas.microsoft.com/office/powerpoint/2010/main" val="14868461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rmAutofit fontScale="90000"/>
          </a:bodyPr>
          <a:lstStyle/>
          <a:p>
            <a:r>
              <a:rPr lang="en-GB" dirty="0" smtClean="0"/>
              <a:t>Comparative response- paragraph structure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40991"/>
              </p:ext>
            </p:extLst>
          </p:nvPr>
        </p:nvGraphicFramePr>
        <p:xfrm>
          <a:off x="323528" y="1484784"/>
          <a:ext cx="3923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716016" y="2492896"/>
            <a:ext cx="4248472" cy="923330"/>
          </a:xfrm>
          <a:prstGeom prst="rect">
            <a:avLst/>
          </a:prstGeom>
          <a:noFill/>
        </p:spPr>
        <p:txBody>
          <a:bodyPr wrap="square" rtlCol="0">
            <a:spAutoFit/>
          </a:bodyPr>
          <a:lstStyle/>
          <a:p>
            <a:r>
              <a:rPr lang="en-GB" dirty="0" smtClean="0"/>
              <a:t>- The conclusion should NOT be long  and should sum up your ideas whilst still focusing on the question</a:t>
            </a:r>
            <a:endParaRPr lang="en-GB" dirty="0"/>
          </a:p>
        </p:txBody>
      </p:sp>
    </p:spTree>
    <p:extLst>
      <p:ext uri="{BB962C8B-B14F-4D97-AF65-F5344CB8AC3E}">
        <p14:creationId xmlns:p14="http://schemas.microsoft.com/office/powerpoint/2010/main" val="4974370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t>Connectives</a:t>
            </a:r>
            <a:endParaRPr lang="en-GB" dirty="0"/>
          </a:p>
        </p:txBody>
      </p:sp>
      <p:sp>
        <p:nvSpPr>
          <p:cNvPr id="3" name="Content Placeholder 2"/>
          <p:cNvSpPr>
            <a:spLocks noGrp="1"/>
          </p:cNvSpPr>
          <p:nvPr>
            <p:ph idx="1"/>
          </p:nvPr>
        </p:nvSpPr>
        <p:spPr/>
        <p:txBody>
          <a:bodyPr/>
          <a:lstStyle/>
          <a:p>
            <a:pPr marL="0" indent="0">
              <a:buNone/>
            </a:pPr>
            <a:r>
              <a:rPr lang="en-GB" sz="2400" u="sng" dirty="0" smtClean="0"/>
              <a:t>Comparative connectives</a:t>
            </a:r>
          </a:p>
          <a:p>
            <a:pPr marL="0" indent="0">
              <a:buNone/>
            </a:pPr>
            <a:endParaRPr lang="en-GB" sz="2400" u="sng" dirty="0"/>
          </a:p>
          <a:p>
            <a:pPr marL="0" indent="0">
              <a:buNone/>
            </a:pPr>
            <a:endParaRPr lang="en-GB" sz="2400" u="sng" dirty="0" smtClean="0"/>
          </a:p>
          <a:p>
            <a:pPr marL="0" indent="0">
              <a:buNone/>
            </a:pPr>
            <a:endParaRPr lang="en-GB" sz="2400" u="sng" dirty="0" smtClean="0"/>
          </a:p>
          <a:p>
            <a:pPr marL="0" indent="0">
              <a:buNone/>
            </a:pPr>
            <a:r>
              <a:rPr lang="en-GB" sz="2400" u="sng" dirty="0" smtClean="0"/>
              <a:t>Cause, effect, emphasising and illustrating connectives</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82415220"/>
              </p:ext>
            </p:extLst>
          </p:nvPr>
        </p:nvGraphicFramePr>
        <p:xfrm>
          <a:off x="395536" y="2060848"/>
          <a:ext cx="6500749" cy="1341120"/>
        </p:xfrm>
        <a:graphic>
          <a:graphicData uri="http://schemas.openxmlformats.org/drawingml/2006/table">
            <a:tbl>
              <a:tblPr firstRow="1" bandRow="1">
                <a:tableStyleId>{69CF1AB2-1976-4502-BF36-3FF5EA218861}</a:tableStyleId>
              </a:tblPr>
              <a:tblGrid>
                <a:gridCol w="1502537"/>
                <a:gridCol w="1405255"/>
                <a:gridCol w="2009902"/>
                <a:gridCol w="1583055"/>
              </a:tblGrid>
              <a:tr h="144016">
                <a:tc>
                  <a:txBody>
                    <a:bodyPr/>
                    <a:lstStyle/>
                    <a:p>
                      <a:r>
                        <a:rPr lang="en-GB" sz="1600" b="0" dirty="0" smtClean="0"/>
                        <a:t>Similarly</a:t>
                      </a:r>
                    </a:p>
                  </a:txBody>
                  <a:tcPr/>
                </a:tc>
                <a:tc>
                  <a:txBody>
                    <a:bodyPr/>
                    <a:lstStyle/>
                    <a:p>
                      <a:r>
                        <a:rPr lang="en-GB" sz="1600" b="0" dirty="0" smtClean="0"/>
                        <a:t>In contrast</a:t>
                      </a:r>
                      <a:endParaRPr lang="en-GB" sz="1600" b="0" dirty="0"/>
                    </a:p>
                  </a:txBody>
                  <a:tcPr/>
                </a:tc>
                <a:tc>
                  <a:txBody>
                    <a:bodyPr/>
                    <a:lstStyle/>
                    <a:p>
                      <a:r>
                        <a:rPr lang="en-GB" sz="1600" b="0" dirty="0" smtClean="0"/>
                        <a:t>While</a:t>
                      </a:r>
                      <a:r>
                        <a:rPr lang="en-GB" sz="1600" b="0" baseline="0" dirty="0" smtClean="0"/>
                        <a:t> the first text</a:t>
                      </a:r>
                      <a:endParaRPr lang="en-GB" sz="1600" b="0" dirty="0"/>
                    </a:p>
                  </a:txBody>
                  <a:tcPr/>
                </a:tc>
                <a:tc>
                  <a:txBody>
                    <a:bodyPr/>
                    <a:lstStyle/>
                    <a:p>
                      <a:r>
                        <a:rPr lang="en-GB" sz="1600" b="0" dirty="0" smtClean="0"/>
                        <a:t>Just as</a:t>
                      </a:r>
                      <a:endParaRPr lang="en-GB" sz="1600" b="0" dirty="0"/>
                    </a:p>
                  </a:txBody>
                  <a:tcPr/>
                </a:tc>
              </a:tr>
              <a:tr h="0">
                <a:tc>
                  <a:txBody>
                    <a:bodyPr/>
                    <a:lstStyle/>
                    <a:p>
                      <a:r>
                        <a:rPr lang="en-GB" sz="1600" b="0" dirty="0" smtClean="0"/>
                        <a:t>Whereas</a:t>
                      </a:r>
                      <a:endParaRPr lang="en-GB" sz="1600" b="0" dirty="0"/>
                    </a:p>
                  </a:txBody>
                  <a:tcPr/>
                </a:tc>
                <a:tc>
                  <a:txBody>
                    <a:bodyPr/>
                    <a:lstStyle/>
                    <a:p>
                      <a:r>
                        <a:rPr lang="en-GB" sz="1600" b="0" dirty="0" smtClean="0"/>
                        <a:t>The second text</a:t>
                      </a:r>
                      <a:endParaRPr lang="en-GB" sz="1600" b="0" dirty="0"/>
                    </a:p>
                  </a:txBody>
                  <a:tcPr/>
                </a:tc>
                <a:tc>
                  <a:txBody>
                    <a:bodyPr/>
                    <a:lstStyle/>
                    <a:p>
                      <a:r>
                        <a:rPr lang="en-GB" sz="1600" b="0" dirty="0" smtClean="0"/>
                        <a:t>Likewise</a:t>
                      </a:r>
                      <a:endParaRPr lang="en-GB" sz="1600" b="0" dirty="0"/>
                    </a:p>
                  </a:txBody>
                  <a:tcPr/>
                </a:tc>
                <a:tc>
                  <a:txBody>
                    <a:bodyPr/>
                    <a:lstStyle/>
                    <a:p>
                      <a:r>
                        <a:rPr lang="en-GB" sz="1600" b="0" dirty="0" smtClean="0"/>
                        <a:t>On the other hand</a:t>
                      </a:r>
                      <a:endParaRPr lang="en-GB" sz="1600" b="0" dirty="0"/>
                    </a:p>
                  </a:txBody>
                  <a:tcPr/>
                </a:tc>
              </a:tr>
              <a:tr h="121528">
                <a:tc>
                  <a:txBody>
                    <a:bodyPr/>
                    <a:lstStyle/>
                    <a:p>
                      <a:r>
                        <a:rPr lang="en-GB" sz="1600" b="0" dirty="0" smtClean="0"/>
                        <a:t>When we turn</a:t>
                      </a:r>
                      <a:r>
                        <a:rPr lang="en-GB" sz="1600" b="0" baseline="0" dirty="0" smtClean="0"/>
                        <a:t> to</a:t>
                      </a:r>
                      <a:endParaRPr lang="en-GB" sz="1600" b="0" dirty="0"/>
                    </a:p>
                  </a:txBody>
                  <a:tcPr/>
                </a:tc>
                <a:tc>
                  <a:txBody>
                    <a:bodyPr/>
                    <a:lstStyle/>
                    <a:p>
                      <a:r>
                        <a:rPr lang="en-GB" sz="1600" b="0" dirty="0" smtClean="0"/>
                        <a:t>Also</a:t>
                      </a:r>
                      <a:endParaRPr lang="en-GB" sz="1600" b="0" dirty="0"/>
                    </a:p>
                  </a:txBody>
                  <a:tcPr/>
                </a:tc>
                <a:tc>
                  <a:txBody>
                    <a:bodyPr/>
                    <a:lstStyle/>
                    <a:p>
                      <a:r>
                        <a:rPr lang="en-GB" sz="1600" b="0" dirty="0" smtClean="0"/>
                        <a:t>But</a:t>
                      </a:r>
                      <a:endParaRPr lang="en-GB" sz="1600" b="0" dirty="0"/>
                    </a:p>
                  </a:txBody>
                  <a:tcPr/>
                </a:tc>
                <a:tc>
                  <a:txBody>
                    <a:bodyPr/>
                    <a:lstStyle/>
                    <a:p>
                      <a:r>
                        <a:rPr lang="en-GB" sz="1600" b="0" dirty="0" smtClean="0"/>
                        <a:t>In comparison</a:t>
                      </a:r>
                      <a:endParaRPr lang="en-GB" sz="1600" b="0" dirty="0"/>
                    </a:p>
                  </a:txBody>
                  <a:tcPr/>
                </a:tc>
              </a:tr>
              <a:tr h="146288">
                <a:tc>
                  <a:txBody>
                    <a:bodyPr/>
                    <a:lstStyle/>
                    <a:p>
                      <a:r>
                        <a:rPr lang="en-GB" sz="1600" b="0" dirty="0" smtClean="0"/>
                        <a:t>So</a:t>
                      </a:r>
                      <a:endParaRPr lang="en-GB" sz="1600" b="0" dirty="0"/>
                    </a:p>
                  </a:txBody>
                  <a:tcPr/>
                </a:tc>
                <a:tc>
                  <a:txBody>
                    <a:bodyPr/>
                    <a:lstStyle/>
                    <a:p>
                      <a:r>
                        <a:rPr lang="en-GB" sz="1600" b="0" dirty="0" smtClean="0"/>
                        <a:t>However</a:t>
                      </a:r>
                      <a:endParaRPr lang="en-GB" sz="1600" b="0" dirty="0"/>
                    </a:p>
                  </a:txBody>
                  <a:tcPr/>
                </a:tc>
                <a:tc>
                  <a:txBody>
                    <a:bodyPr/>
                    <a:lstStyle/>
                    <a:p>
                      <a:r>
                        <a:rPr lang="en-GB" sz="1600" b="0" dirty="0" smtClean="0"/>
                        <a:t>The second text,</a:t>
                      </a:r>
                      <a:r>
                        <a:rPr lang="en-GB" sz="1600" b="0" baseline="0" dirty="0" smtClean="0"/>
                        <a:t> though</a:t>
                      </a:r>
                      <a:endParaRPr lang="en-GB" sz="1600" b="0" dirty="0"/>
                    </a:p>
                  </a:txBody>
                  <a:tcPr/>
                </a:tc>
                <a:tc>
                  <a:txBody>
                    <a:bodyPr/>
                    <a:lstStyle/>
                    <a:p>
                      <a:r>
                        <a:rPr lang="en-GB" sz="1600" b="0" dirty="0" smtClean="0"/>
                        <a:t>Alternatively</a:t>
                      </a:r>
                      <a:endParaRPr lang="en-GB" sz="1600" b="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76216764"/>
              </p:ext>
            </p:extLst>
          </p:nvPr>
        </p:nvGraphicFramePr>
        <p:xfrm>
          <a:off x="395536" y="3861048"/>
          <a:ext cx="4571303" cy="1341120"/>
        </p:xfrm>
        <a:graphic>
          <a:graphicData uri="http://schemas.openxmlformats.org/drawingml/2006/table">
            <a:tbl>
              <a:tblPr firstRow="1" bandRow="1">
                <a:tableStyleId>{69CF1AB2-1976-4502-BF36-3FF5EA218861}</a:tableStyleId>
              </a:tblPr>
              <a:tblGrid>
                <a:gridCol w="1285748"/>
                <a:gridCol w="1187768"/>
                <a:gridCol w="961581"/>
                <a:gridCol w="1136206"/>
              </a:tblGrid>
              <a:tr h="144016">
                <a:tc>
                  <a:txBody>
                    <a:bodyPr/>
                    <a:lstStyle/>
                    <a:p>
                      <a:r>
                        <a:rPr lang="en-GB" sz="1600" b="0" dirty="0" smtClean="0"/>
                        <a:t>Because</a:t>
                      </a:r>
                      <a:endParaRPr lang="en-GB" sz="1600" b="0" dirty="0"/>
                    </a:p>
                  </a:txBody>
                  <a:tcPr/>
                </a:tc>
                <a:tc>
                  <a:txBody>
                    <a:bodyPr/>
                    <a:lstStyle/>
                    <a:p>
                      <a:r>
                        <a:rPr lang="en-GB" sz="1600" b="0" dirty="0" smtClean="0"/>
                        <a:t>So</a:t>
                      </a:r>
                      <a:endParaRPr lang="en-GB" sz="1600" b="0" dirty="0"/>
                    </a:p>
                  </a:txBody>
                  <a:tcPr/>
                </a:tc>
                <a:tc>
                  <a:txBody>
                    <a:bodyPr/>
                    <a:lstStyle/>
                    <a:p>
                      <a:r>
                        <a:rPr lang="en-GB" sz="1600" b="0" dirty="0" smtClean="0"/>
                        <a:t>Therefore</a:t>
                      </a:r>
                      <a:endParaRPr lang="en-GB" sz="1600" b="0" dirty="0"/>
                    </a:p>
                  </a:txBody>
                  <a:tcPr/>
                </a:tc>
                <a:tc>
                  <a:txBody>
                    <a:bodyPr/>
                    <a:lstStyle/>
                    <a:p>
                      <a:r>
                        <a:rPr lang="en-GB" sz="1600" b="0" dirty="0" smtClean="0"/>
                        <a:t>Thus</a:t>
                      </a:r>
                      <a:endParaRPr lang="en-GB" sz="1600" b="0" dirty="0"/>
                    </a:p>
                  </a:txBody>
                  <a:tcPr/>
                </a:tc>
              </a:tr>
              <a:tr h="0">
                <a:tc>
                  <a:txBody>
                    <a:bodyPr/>
                    <a:lstStyle/>
                    <a:p>
                      <a:r>
                        <a:rPr lang="en-GB" sz="1600" b="0" dirty="0" smtClean="0"/>
                        <a:t>Consequently</a:t>
                      </a:r>
                      <a:endParaRPr lang="en-GB" sz="1600" b="0" dirty="0"/>
                    </a:p>
                  </a:txBody>
                  <a:tcPr/>
                </a:tc>
                <a:tc>
                  <a:txBody>
                    <a:bodyPr/>
                    <a:lstStyle/>
                    <a:p>
                      <a:r>
                        <a:rPr lang="en-GB" sz="1600" b="0" dirty="0" smtClean="0"/>
                        <a:t>For example</a:t>
                      </a:r>
                      <a:endParaRPr lang="en-GB" sz="1600" b="0" dirty="0"/>
                    </a:p>
                  </a:txBody>
                  <a:tcPr/>
                </a:tc>
                <a:tc>
                  <a:txBody>
                    <a:bodyPr/>
                    <a:lstStyle/>
                    <a:p>
                      <a:r>
                        <a:rPr lang="en-GB" sz="1600" b="0" dirty="0" smtClean="0"/>
                        <a:t>Such</a:t>
                      </a:r>
                      <a:r>
                        <a:rPr lang="en-GB" sz="1600" b="0" baseline="0" dirty="0" smtClean="0"/>
                        <a:t> as</a:t>
                      </a:r>
                      <a:endParaRPr lang="en-GB" sz="1600" b="0" dirty="0"/>
                    </a:p>
                  </a:txBody>
                  <a:tcPr/>
                </a:tc>
                <a:tc>
                  <a:txBody>
                    <a:bodyPr/>
                    <a:lstStyle/>
                    <a:p>
                      <a:r>
                        <a:rPr lang="en-GB" sz="1600" b="0" dirty="0" smtClean="0"/>
                        <a:t>For instance</a:t>
                      </a:r>
                      <a:endParaRPr lang="en-GB" sz="1600" b="0" dirty="0"/>
                    </a:p>
                  </a:txBody>
                  <a:tcPr/>
                </a:tc>
              </a:tr>
              <a:tr h="121528">
                <a:tc>
                  <a:txBody>
                    <a:bodyPr/>
                    <a:lstStyle/>
                    <a:p>
                      <a:r>
                        <a:rPr lang="en-GB" sz="1600" b="0" dirty="0" smtClean="0"/>
                        <a:t>As revealed by</a:t>
                      </a:r>
                      <a:endParaRPr lang="en-GB" sz="1600" b="0" dirty="0"/>
                    </a:p>
                  </a:txBody>
                  <a:tcPr/>
                </a:tc>
                <a:tc>
                  <a:txBody>
                    <a:bodyPr/>
                    <a:lstStyle/>
                    <a:p>
                      <a:r>
                        <a:rPr lang="en-GB" sz="1600" b="0" dirty="0" smtClean="0"/>
                        <a:t>In the case of</a:t>
                      </a:r>
                      <a:endParaRPr lang="en-GB" sz="1600" b="0" dirty="0"/>
                    </a:p>
                  </a:txBody>
                  <a:tcPr/>
                </a:tc>
                <a:tc>
                  <a:txBody>
                    <a:bodyPr/>
                    <a:lstStyle/>
                    <a:p>
                      <a:r>
                        <a:rPr lang="en-GB" sz="1600" b="0" dirty="0" smtClean="0"/>
                        <a:t>Above all</a:t>
                      </a:r>
                      <a:endParaRPr lang="en-GB" sz="1600" b="0" dirty="0"/>
                    </a:p>
                  </a:txBody>
                  <a:tcPr/>
                </a:tc>
                <a:tc>
                  <a:txBody>
                    <a:bodyPr/>
                    <a:lstStyle/>
                    <a:p>
                      <a:r>
                        <a:rPr lang="en-GB" sz="1600" b="0" dirty="0" smtClean="0"/>
                        <a:t>In particular</a:t>
                      </a:r>
                      <a:endParaRPr lang="en-GB" sz="1600" b="0" dirty="0"/>
                    </a:p>
                  </a:txBody>
                  <a:tcPr/>
                </a:tc>
              </a:tr>
              <a:tr h="146288">
                <a:tc>
                  <a:txBody>
                    <a:bodyPr/>
                    <a:lstStyle/>
                    <a:p>
                      <a:r>
                        <a:rPr lang="en-GB" sz="1600" b="0" dirty="0" smtClean="0"/>
                        <a:t>Especially</a:t>
                      </a:r>
                      <a:endParaRPr lang="en-GB" sz="1600" b="0" dirty="0"/>
                    </a:p>
                  </a:txBody>
                  <a:tcPr/>
                </a:tc>
                <a:tc>
                  <a:txBody>
                    <a:bodyPr/>
                    <a:lstStyle/>
                    <a:p>
                      <a:r>
                        <a:rPr lang="en-GB" sz="1600" b="0" dirty="0" smtClean="0"/>
                        <a:t>Significantly</a:t>
                      </a:r>
                      <a:endParaRPr lang="en-GB" sz="1600" b="0" dirty="0"/>
                    </a:p>
                  </a:txBody>
                  <a:tcPr/>
                </a:tc>
                <a:tc>
                  <a:txBody>
                    <a:bodyPr/>
                    <a:lstStyle/>
                    <a:p>
                      <a:r>
                        <a:rPr lang="en-GB" sz="1600" b="0" dirty="0" smtClean="0"/>
                        <a:t>Indeed</a:t>
                      </a:r>
                      <a:endParaRPr lang="en-GB" sz="1600" b="0" dirty="0"/>
                    </a:p>
                  </a:txBody>
                  <a:tcPr/>
                </a:tc>
                <a:tc>
                  <a:txBody>
                    <a:bodyPr/>
                    <a:lstStyle/>
                    <a:p>
                      <a:r>
                        <a:rPr lang="en-GB" sz="1600" b="0" dirty="0" smtClean="0"/>
                        <a:t>Notably</a:t>
                      </a:r>
                      <a:endParaRPr lang="en-GB" sz="1600" b="0" dirty="0"/>
                    </a:p>
                  </a:txBody>
                  <a:tcPr/>
                </a:tc>
              </a:tr>
            </a:tbl>
          </a:graphicData>
        </a:graphic>
      </p:graphicFrame>
    </p:spTree>
    <p:extLst>
      <p:ext uri="{BB962C8B-B14F-4D97-AF65-F5344CB8AC3E}">
        <p14:creationId xmlns:p14="http://schemas.microsoft.com/office/powerpoint/2010/main" val="487101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r>
              <a:rPr lang="en-GB" dirty="0" smtClean="0">
                <a:solidFill>
                  <a:schemeClr val="bg1"/>
                </a:solidFill>
              </a:rPr>
              <a:t>What to expect</a:t>
            </a:r>
            <a:endParaRPr lang="en-GB" dirty="0">
              <a:solidFill>
                <a:schemeClr val="bg1"/>
              </a:solidFill>
            </a:endParaRPr>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n-GB" dirty="0" smtClean="0"/>
              <a:t>The whole paper is 2 hours 15 minutes long.</a:t>
            </a:r>
          </a:p>
          <a:p>
            <a:r>
              <a:rPr lang="en-GB" dirty="0" smtClean="0"/>
              <a:t>It is divided into 2 sections</a:t>
            </a:r>
            <a:endParaRPr lang="en-GB" dirty="0"/>
          </a:p>
          <a:p>
            <a:r>
              <a:rPr lang="en-GB" dirty="0" smtClean="0"/>
              <a:t>Section A is the reading section</a:t>
            </a:r>
          </a:p>
          <a:p>
            <a:r>
              <a:rPr lang="en-GB" dirty="0" smtClean="0"/>
              <a:t>You will be given 3 sources in an extract book and asked to answer 4 questions using the source material</a:t>
            </a:r>
          </a:p>
          <a:p>
            <a:r>
              <a:rPr lang="en-GB" dirty="0" smtClean="0"/>
              <a:t>Questions 1-3 are worth 8 marks and focus on 1 f the source texts. You should spend 12 minutes  answering each of these questions</a:t>
            </a:r>
          </a:p>
          <a:p>
            <a:r>
              <a:rPr lang="en-GB" dirty="0" smtClean="0"/>
              <a:t>Question 4 is worth 16 marks and will ask you to compare 2 of the source texts. You should spend 24 minutes answering this question</a:t>
            </a:r>
          </a:p>
        </p:txBody>
      </p:sp>
    </p:spTree>
    <p:extLst>
      <p:ext uri="{BB962C8B-B14F-4D97-AF65-F5344CB8AC3E}">
        <p14:creationId xmlns:p14="http://schemas.microsoft.com/office/powerpoint/2010/main" val="3911778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GB" dirty="0" smtClean="0">
                <a:solidFill>
                  <a:schemeClr val="bg1"/>
                </a:solidFill>
              </a:rPr>
              <a:t>Types of questions</a:t>
            </a:r>
            <a:endParaRPr lang="en-GB" dirty="0">
              <a:solidFill>
                <a:schemeClr val="bg1"/>
              </a:solidFill>
            </a:endParaRPr>
          </a:p>
        </p:txBody>
      </p:sp>
      <p:sp>
        <p:nvSpPr>
          <p:cNvPr id="3" name="Content Placeholder 2"/>
          <p:cNvSpPr>
            <a:spLocks noGrp="1"/>
          </p:cNvSpPr>
          <p:nvPr>
            <p:ph idx="1"/>
          </p:nvPr>
        </p:nvSpPr>
        <p:spPr/>
        <p:txBody>
          <a:bodyPr>
            <a:normAutofit/>
          </a:bodyPr>
          <a:lstStyle/>
          <a:p>
            <a:r>
              <a:rPr lang="en-GB" sz="2800" dirty="0" smtClean="0"/>
              <a:t>The questions will</a:t>
            </a:r>
            <a:r>
              <a:rPr lang="en-GB" sz="2800" b="1" u="sng" dirty="0" smtClean="0"/>
              <a:t> usually </a:t>
            </a:r>
            <a:r>
              <a:rPr lang="en-GB" sz="2800" dirty="0" smtClean="0"/>
              <a:t>test your ability to:</a:t>
            </a:r>
          </a:p>
          <a:p>
            <a:pPr>
              <a:buFontTx/>
              <a:buChar char="-"/>
            </a:pPr>
            <a:r>
              <a:rPr lang="en-GB" sz="2800" dirty="0" smtClean="0"/>
              <a:t>Find information (Information retrieval) </a:t>
            </a:r>
            <a:r>
              <a:rPr lang="en-GB" sz="2800" b="1" dirty="0" smtClean="0"/>
              <a:t>8 marks</a:t>
            </a:r>
            <a:endParaRPr lang="en-GB" sz="2800" dirty="0" smtClean="0"/>
          </a:p>
          <a:p>
            <a:pPr>
              <a:buFontTx/>
              <a:buChar char="-"/>
            </a:pPr>
            <a:r>
              <a:rPr lang="en-GB" sz="2800" dirty="0" smtClean="0"/>
              <a:t>Write about presentational features </a:t>
            </a:r>
            <a:r>
              <a:rPr lang="en-GB" sz="2800" b="1" dirty="0" smtClean="0"/>
              <a:t>8 marks</a:t>
            </a:r>
            <a:endParaRPr lang="en-GB" sz="2800" dirty="0" smtClean="0"/>
          </a:p>
          <a:p>
            <a:pPr>
              <a:buFontTx/>
              <a:buChar char="-"/>
            </a:pPr>
            <a:r>
              <a:rPr lang="en-GB" sz="2800" dirty="0" smtClean="0"/>
              <a:t>Analyse what is being suggested or inferred </a:t>
            </a:r>
            <a:r>
              <a:rPr lang="en-GB" sz="2800" b="1" dirty="0" smtClean="0"/>
              <a:t>8 marks</a:t>
            </a:r>
            <a:endParaRPr lang="en-GB" sz="2800" dirty="0" smtClean="0"/>
          </a:p>
          <a:p>
            <a:pPr>
              <a:buFontTx/>
              <a:buChar char="-"/>
            </a:pPr>
            <a:r>
              <a:rPr lang="en-GB" sz="2800" dirty="0" smtClean="0"/>
              <a:t>Compare how language is used in two texts </a:t>
            </a:r>
            <a:r>
              <a:rPr lang="en-GB" sz="2800" b="1" dirty="0" smtClean="0"/>
              <a:t>16 marks</a:t>
            </a:r>
          </a:p>
          <a:p>
            <a:endParaRPr lang="en-GB" sz="2800" dirty="0"/>
          </a:p>
        </p:txBody>
      </p:sp>
    </p:spTree>
    <p:extLst>
      <p:ext uri="{BB962C8B-B14F-4D97-AF65-F5344CB8AC3E}">
        <p14:creationId xmlns:p14="http://schemas.microsoft.com/office/powerpoint/2010/main" val="8061724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Autofit/>
          </a:bodyPr>
          <a:lstStyle/>
          <a:p>
            <a:r>
              <a:rPr lang="en-GB" sz="4000" dirty="0" smtClean="0">
                <a:solidFill>
                  <a:schemeClr val="bg1"/>
                </a:solidFill>
              </a:rPr>
              <a:t>APPLE- General analysis of non-fiction texts</a:t>
            </a:r>
            <a:endParaRPr lang="en-GB" sz="4000" dirty="0">
              <a:solidFill>
                <a:schemeClr val="bg1"/>
              </a:solidFill>
            </a:endParaRPr>
          </a:p>
        </p:txBody>
      </p:sp>
      <p:sp>
        <p:nvSpPr>
          <p:cNvPr id="5" name="Rectangle 4"/>
          <p:cNvSpPr/>
          <p:nvPr/>
        </p:nvSpPr>
        <p:spPr>
          <a:xfrm>
            <a:off x="323528" y="1772816"/>
            <a:ext cx="756084" cy="4247317"/>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solidFill>
                  <a:srgbClr val="00B050"/>
                </a:solidFill>
                <a:effectLst>
                  <a:outerShdw blurRad="88000" dist="50800" dir="5040000" algn="tl">
                    <a:schemeClr val="accent4">
                      <a:tint val="80000"/>
                      <a:satMod val="250000"/>
                      <a:alpha val="45000"/>
                    </a:schemeClr>
                  </a:outerShdw>
                </a:effectLst>
              </a:rPr>
              <a:t>A PPLE</a:t>
            </a:r>
            <a:endParaRPr lang="en-US" sz="5400" b="1" dirty="0">
              <a:ln>
                <a:prstDash val="solid"/>
              </a:ln>
              <a:solidFill>
                <a:srgbClr val="00B050"/>
              </a:solidFill>
              <a:effectLst>
                <a:outerShdw blurRad="88000" dist="50800" dir="5040000" algn="tl">
                  <a:schemeClr val="accent4">
                    <a:tint val="80000"/>
                    <a:satMod val="250000"/>
                    <a:alpha val="45000"/>
                  </a:schemeClr>
                </a:outerShdw>
              </a:effectLst>
            </a:endParaRPr>
          </a:p>
        </p:txBody>
      </p:sp>
      <p:sp>
        <p:nvSpPr>
          <p:cNvPr id="6" name="TextBox 5"/>
          <p:cNvSpPr txBox="1"/>
          <p:nvPr/>
        </p:nvSpPr>
        <p:spPr>
          <a:xfrm>
            <a:off x="922738" y="1988840"/>
            <a:ext cx="5927007" cy="523220"/>
          </a:xfrm>
          <a:prstGeom prst="rect">
            <a:avLst/>
          </a:prstGeom>
          <a:noFill/>
        </p:spPr>
        <p:txBody>
          <a:bodyPr wrap="none" rtlCol="0">
            <a:spAutoFit/>
          </a:bodyPr>
          <a:lstStyle/>
          <a:p>
            <a:r>
              <a:rPr lang="en-GB" sz="2800" b="1" dirty="0" smtClean="0"/>
              <a:t>audience- </a:t>
            </a:r>
            <a:r>
              <a:rPr lang="en-GB" sz="2800" dirty="0" smtClean="0"/>
              <a:t>who is it for? How do you know</a:t>
            </a:r>
            <a:endParaRPr lang="en-GB" sz="2800" dirty="0"/>
          </a:p>
        </p:txBody>
      </p:sp>
      <p:sp>
        <p:nvSpPr>
          <p:cNvPr id="7" name="TextBox 6"/>
          <p:cNvSpPr txBox="1"/>
          <p:nvPr/>
        </p:nvSpPr>
        <p:spPr>
          <a:xfrm>
            <a:off x="922738" y="2852936"/>
            <a:ext cx="8211543" cy="523220"/>
          </a:xfrm>
          <a:prstGeom prst="rect">
            <a:avLst/>
          </a:prstGeom>
          <a:noFill/>
        </p:spPr>
        <p:txBody>
          <a:bodyPr wrap="none" rtlCol="0">
            <a:spAutoFit/>
          </a:bodyPr>
          <a:lstStyle/>
          <a:p>
            <a:r>
              <a:rPr lang="en-GB" sz="2800" b="1" dirty="0" smtClean="0"/>
              <a:t>purpose-</a:t>
            </a:r>
            <a:r>
              <a:rPr lang="en-GB" sz="2800" dirty="0" smtClean="0"/>
              <a:t> Why has is been created? What message(s) is given?</a:t>
            </a:r>
            <a:endParaRPr lang="en-GB" sz="2800" dirty="0"/>
          </a:p>
        </p:txBody>
      </p:sp>
      <p:sp>
        <p:nvSpPr>
          <p:cNvPr id="8" name="TextBox 7"/>
          <p:cNvSpPr txBox="1"/>
          <p:nvPr/>
        </p:nvSpPr>
        <p:spPr>
          <a:xfrm>
            <a:off x="923659" y="3634864"/>
            <a:ext cx="7890022" cy="954107"/>
          </a:xfrm>
          <a:prstGeom prst="rect">
            <a:avLst/>
          </a:prstGeom>
          <a:noFill/>
        </p:spPr>
        <p:txBody>
          <a:bodyPr wrap="square" rtlCol="0">
            <a:spAutoFit/>
          </a:bodyPr>
          <a:lstStyle/>
          <a:p>
            <a:r>
              <a:rPr lang="en-GB" sz="2800" b="1" dirty="0" smtClean="0"/>
              <a:t>presentation-</a:t>
            </a:r>
            <a:r>
              <a:rPr lang="en-GB" sz="2800" dirty="0" smtClean="0"/>
              <a:t> Features, images, layout. How do they relate/ support the text?</a:t>
            </a:r>
            <a:endParaRPr lang="en-GB" sz="2800" dirty="0"/>
          </a:p>
        </p:txBody>
      </p:sp>
      <p:sp>
        <p:nvSpPr>
          <p:cNvPr id="9" name="TextBox 8"/>
          <p:cNvSpPr txBox="1"/>
          <p:nvPr/>
        </p:nvSpPr>
        <p:spPr>
          <a:xfrm>
            <a:off x="923659" y="4437112"/>
            <a:ext cx="7890022" cy="954107"/>
          </a:xfrm>
          <a:prstGeom prst="rect">
            <a:avLst/>
          </a:prstGeom>
          <a:noFill/>
        </p:spPr>
        <p:txBody>
          <a:bodyPr wrap="square" rtlCol="0">
            <a:spAutoFit/>
          </a:bodyPr>
          <a:lstStyle/>
          <a:p>
            <a:r>
              <a:rPr lang="en-GB" sz="2800" b="1" dirty="0" smtClean="0"/>
              <a:t>language-</a:t>
            </a:r>
            <a:r>
              <a:rPr lang="en-GB" sz="2800" dirty="0" smtClean="0"/>
              <a:t> </a:t>
            </a:r>
            <a:r>
              <a:rPr lang="en-GB" sz="2800" dirty="0"/>
              <a:t>Consider vocabulary, tone, stylistic devices, phrasing used and structure of sentences.</a:t>
            </a:r>
          </a:p>
        </p:txBody>
      </p:sp>
      <p:sp>
        <p:nvSpPr>
          <p:cNvPr id="10" name="TextBox 9"/>
          <p:cNvSpPr txBox="1"/>
          <p:nvPr/>
        </p:nvSpPr>
        <p:spPr>
          <a:xfrm>
            <a:off x="920494" y="5301208"/>
            <a:ext cx="7893187" cy="954107"/>
          </a:xfrm>
          <a:prstGeom prst="rect">
            <a:avLst/>
          </a:prstGeom>
          <a:noFill/>
        </p:spPr>
        <p:txBody>
          <a:bodyPr wrap="square" rtlCol="0">
            <a:spAutoFit/>
          </a:bodyPr>
          <a:lstStyle/>
          <a:p>
            <a:r>
              <a:rPr lang="en-GB" sz="2800" b="1" dirty="0" smtClean="0"/>
              <a:t>effect on audience- </a:t>
            </a:r>
            <a:r>
              <a:rPr lang="en-GB" sz="2800" dirty="0"/>
              <a:t>Has the writing achieved its purpose for the audience?</a:t>
            </a:r>
          </a:p>
        </p:txBody>
      </p:sp>
    </p:spTree>
    <p:extLst>
      <p:ext uri="{BB962C8B-B14F-4D97-AF65-F5344CB8AC3E}">
        <p14:creationId xmlns:p14="http://schemas.microsoft.com/office/powerpoint/2010/main" val="15612230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6890"/>
            <a:ext cx="8229600" cy="948690"/>
          </a:xfrm>
          <a:solidFill>
            <a:srgbClr val="FF0000"/>
          </a:solidFill>
        </p:spPr>
        <p:txBody>
          <a:bodyPr>
            <a:normAutofit fontScale="90000"/>
          </a:bodyPr>
          <a:lstStyle/>
          <a:p>
            <a:r>
              <a:rPr lang="en-GB" dirty="0" smtClean="0">
                <a:solidFill>
                  <a:schemeClr val="bg1"/>
                </a:solidFill>
              </a:rPr>
              <a:t>A FOREST- Language Devices to look for:</a:t>
            </a:r>
            <a:endParaRPr lang="en-GB" dirty="0">
              <a:solidFill>
                <a:schemeClr val="bg1"/>
              </a:solidFill>
            </a:endParaRPr>
          </a:p>
        </p:txBody>
      </p:sp>
      <p:sp>
        <p:nvSpPr>
          <p:cNvPr id="4" name="Rectangle 3"/>
          <p:cNvSpPr/>
          <p:nvPr/>
        </p:nvSpPr>
        <p:spPr>
          <a:xfrm>
            <a:off x="323528" y="948690"/>
            <a:ext cx="756084" cy="590931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 F O R E  S  T</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TextBox 4"/>
          <p:cNvSpPr txBox="1"/>
          <p:nvPr/>
        </p:nvSpPr>
        <p:spPr>
          <a:xfrm>
            <a:off x="954630" y="1105580"/>
            <a:ext cx="1588576" cy="523220"/>
          </a:xfrm>
          <a:prstGeom prst="rect">
            <a:avLst/>
          </a:prstGeom>
          <a:noFill/>
        </p:spPr>
        <p:txBody>
          <a:bodyPr wrap="none" rtlCol="0">
            <a:spAutoFit/>
          </a:bodyPr>
          <a:lstStyle/>
          <a:p>
            <a:r>
              <a:rPr lang="en-GB" sz="2800" dirty="0" smtClean="0"/>
              <a:t>alliteration</a:t>
            </a:r>
            <a:endParaRPr lang="en-GB" sz="2800" dirty="0"/>
          </a:p>
        </p:txBody>
      </p:sp>
      <p:sp>
        <p:nvSpPr>
          <p:cNvPr id="6" name="TextBox 5"/>
          <p:cNvSpPr txBox="1"/>
          <p:nvPr/>
        </p:nvSpPr>
        <p:spPr>
          <a:xfrm>
            <a:off x="954630" y="1988840"/>
            <a:ext cx="670376" cy="523220"/>
          </a:xfrm>
          <a:prstGeom prst="rect">
            <a:avLst/>
          </a:prstGeom>
          <a:noFill/>
        </p:spPr>
        <p:txBody>
          <a:bodyPr wrap="none" rtlCol="0">
            <a:spAutoFit/>
          </a:bodyPr>
          <a:lstStyle/>
          <a:p>
            <a:r>
              <a:rPr lang="en-GB" sz="2800" dirty="0" smtClean="0"/>
              <a:t>acts</a:t>
            </a:r>
            <a:endParaRPr lang="en-GB" sz="2800" dirty="0"/>
          </a:p>
        </p:txBody>
      </p:sp>
      <p:sp>
        <p:nvSpPr>
          <p:cNvPr id="7" name="TextBox 6"/>
          <p:cNvSpPr txBox="1"/>
          <p:nvPr/>
        </p:nvSpPr>
        <p:spPr>
          <a:xfrm>
            <a:off x="960800" y="2852936"/>
            <a:ext cx="1120820" cy="523220"/>
          </a:xfrm>
          <a:prstGeom prst="rect">
            <a:avLst/>
          </a:prstGeom>
          <a:noFill/>
        </p:spPr>
        <p:txBody>
          <a:bodyPr wrap="none" rtlCol="0">
            <a:spAutoFit/>
          </a:bodyPr>
          <a:lstStyle/>
          <a:p>
            <a:r>
              <a:rPr lang="en-GB" sz="2800" dirty="0" smtClean="0"/>
              <a:t>pinions</a:t>
            </a:r>
            <a:endParaRPr lang="en-GB" sz="2800" dirty="0"/>
          </a:p>
        </p:txBody>
      </p:sp>
      <p:sp>
        <p:nvSpPr>
          <p:cNvPr id="8" name="TextBox 7"/>
          <p:cNvSpPr txBox="1"/>
          <p:nvPr/>
        </p:nvSpPr>
        <p:spPr>
          <a:xfrm>
            <a:off x="954630" y="3641735"/>
            <a:ext cx="1463542" cy="523220"/>
          </a:xfrm>
          <a:prstGeom prst="rect">
            <a:avLst/>
          </a:prstGeom>
          <a:noFill/>
        </p:spPr>
        <p:txBody>
          <a:bodyPr wrap="none" rtlCol="0">
            <a:spAutoFit/>
          </a:bodyPr>
          <a:lstStyle/>
          <a:p>
            <a:r>
              <a:rPr lang="en-GB" sz="2800" dirty="0" smtClean="0"/>
              <a:t>repetition</a:t>
            </a:r>
            <a:endParaRPr lang="en-GB" sz="2800" dirty="0"/>
          </a:p>
        </p:txBody>
      </p:sp>
      <p:sp>
        <p:nvSpPr>
          <p:cNvPr id="9" name="TextBox 8"/>
          <p:cNvSpPr txBox="1"/>
          <p:nvPr/>
        </p:nvSpPr>
        <p:spPr>
          <a:xfrm>
            <a:off x="897884" y="4509120"/>
            <a:ext cx="4744119" cy="523220"/>
          </a:xfrm>
          <a:prstGeom prst="rect">
            <a:avLst/>
          </a:prstGeom>
          <a:noFill/>
        </p:spPr>
        <p:txBody>
          <a:bodyPr wrap="none" rtlCol="0">
            <a:spAutoFit/>
          </a:bodyPr>
          <a:lstStyle/>
          <a:p>
            <a:r>
              <a:rPr lang="en-GB" sz="2800" dirty="0" smtClean="0"/>
              <a:t>exaggeration and Emotive language</a:t>
            </a:r>
            <a:endParaRPr lang="en-GB" sz="2800" dirty="0"/>
          </a:p>
        </p:txBody>
      </p:sp>
      <p:sp>
        <p:nvSpPr>
          <p:cNvPr id="10" name="TextBox 9"/>
          <p:cNvSpPr txBox="1"/>
          <p:nvPr/>
        </p:nvSpPr>
        <p:spPr>
          <a:xfrm>
            <a:off x="960800" y="5229200"/>
            <a:ext cx="1263166" cy="523220"/>
          </a:xfrm>
          <a:prstGeom prst="rect">
            <a:avLst/>
          </a:prstGeom>
          <a:noFill/>
        </p:spPr>
        <p:txBody>
          <a:bodyPr wrap="none" rtlCol="0">
            <a:spAutoFit/>
          </a:bodyPr>
          <a:lstStyle/>
          <a:p>
            <a:r>
              <a:rPr lang="en-GB" sz="2800" dirty="0" smtClean="0"/>
              <a:t>statistics</a:t>
            </a:r>
            <a:endParaRPr lang="en-GB" sz="2800" dirty="0"/>
          </a:p>
        </p:txBody>
      </p:sp>
      <p:sp>
        <p:nvSpPr>
          <p:cNvPr id="11" name="TextBox 10"/>
          <p:cNvSpPr txBox="1"/>
          <p:nvPr/>
        </p:nvSpPr>
        <p:spPr>
          <a:xfrm>
            <a:off x="896441" y="6093296"/>
            <a:ext cx="1010982" cy="523220"/>
          </a:xfrm>
          <a:prstGeom prst="rect">
            <a:avLst/>
          </a:prstGeom>
          <a:noFill/>
        </p:spPr>
        <p:txBody>
          <a:bodyPr wrap="none" rtlCol="0">
            <a:spAutoFit/>
          </a:bodyPr>
          <a:lstStyle/>
          <a:p>
            <a:r>
              <a:rPr lang="en-GB" sz="2800" dirty="0" smtClean="0"/>
              <a:t>triples</a:t>
            </a:r>
            <a:endParaRPr lang="en-GB" sz="2800" dirty="0"/>
          </a:p>
        </p:txBody>
      </p:sp>
    </p:spTree>
    <p:extLst>
      <p:ext uri="{BB962C8B-B14F-4D97-AF65-F5344CB8AC3E}">
        <p14:creationId xmlns:p14="http://schemas.microsoft.com/office/powerpoint/2010/main" val="595595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dirty="0" smtClean="0"/>
              <a:t>Purposes</a:t>
            </a:r>
            <a:endParaRPr lang="en-GB" dirty="0"/>
          </a:p>
        </p:txBody>
      </p:sp>
      <p:sp>
        <p:nvSpPr>
          <p:cNvPr id="3" name="Content Placeholder 2"/>
          <p:cNvSpPr>
            <a:spLocks noGrp="1"/>
          </p:cNvSpPr>
          <p:nvPr>
            <p:ph idx="1"/>
          </p:nvPr>
        </p:nvSpPr>
        <p:spPr>
          <a:xfrm>
            <a:off x="457200" y="2564904"/>
            <a:ext cx="5194920" cy="3561259"/>
          </a:xfrm>
        </p:spPr>
        <p:txBody>
          <a:bodyPr>
            <a:normAutofit fontScale="77500" lnSpcReduction="20000"/>
          </a:bodyPr>
          <a:lstStyle/>
          <a:p>
            <a:pPr marL="0" indent="0">
              <a:buNone/>
            </a:pPr>
            <a:r>
              <a:rPr lang="en-GB" u="sng" dirty="0" smtClean="0"/>
              <a:t>Purposes of texts include:</a:t>
            </a:r>
          </a:p>
          <a:p>
            <a:pPr marL="0" indent="0">
              <a:buNone/>
            </a:pPr>
            <a:r>
              <a:rPr lang="en-GB" dirty="0" smtClean="0"/>
              <a:t>Inform</a:t>
            </a:r>
          </a:p>
          <a:p>
            <a:pPr marL="0" indent="0">
              <a:buNone/>
            </a:pPr>
            <a:r>
              <a:rPr lang="en-GB" dirty="0" smtClean="0"/>
              <a:t>Explain</a:t>
            </a:r>
          </a:p>
          <a:p>
            <a:pPr marL="0" indent="0">
              <a:buNone/>
            </a:pPr>
            <a:r>
              <a:rPr lang="en-GB" dirty="0" smtClean="0"/>
              <a:t>Describe</a:t>
            </a:r>
          </a:p>
          <a:p>
            <a:pPr marL="0" indent="0">
              <a:buNone/>
            </a:pPr>
            <a:r>
              <a:rPr lang="en-GB" dirty="0" smtClean="0"/>
              <a:t>Argue</a:t>
            </a:r>
          </a:p>
          <a:p>
            <a:pPr marL="0" indent="0">
              <a:buNone/>
            </a:pPr>
            <a:r>
              <a:rPr lang="en-GB" dirty="0" smtClean="0"/>
              <a:t>Entertains</a:t>
            </a:r>
          </a:p>
          <a:p>
            <a:pPr marL="0" indent="0">
              <a:buNone/>
            </a:pPr>
            <a:r>
              <a:rPr lang="en-GB" dirty="0" smtClean="0"/>
              <a:t>Advise</a:t>
            </a:r>
          </a:p>
          <a:p>
            <a:pPr marL="0" indent="0">
              <a:buNone/>
            </a:pPr>
            <a:r>
              <a:rPr lang="en-GB" dirty="0" smtClean="0"/>
              <a:t>Persuade</a:t>
            </a:r>
          </a:p>
          <a:p>
            <a:pPr marL="0" indent="0">
              <a:buNone/>
            </a:pPr>
            <a:r>
              <a:rPr lang="en-GB" dirty="0" smtClean="0"/>
              <a:t>Review</a:t>
            </a:r>
            <a:endParaRPr lang="en-GB" dirty="0"/>
          </a:p>
        </p:txBody>
      </p:sp>
      <p:sp>
        <p:nvSpPr>
          <p:cNvPr id="4" name="Content Placeholder 2"/>
          <p:cNvSpPr txBox="1">
            <a:spLocks/>
          </p:cNvSpPr>
          <p:nvPr/>
        </p:nvSpPr>
        <p:spPr>
          <a:xfrm>
            <a:off x="467544" y="1700808"/>
            <a:ext cx="8208912"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400" dirty="0" smtClean="0"/>
              <a:t>By identifying the purpose and audience, it will be easier to understand why certain language or presentational features have been used.</a:t>
            </a:r>
            <a:endParaRPr lang="en-GB" sz="2400" dirty="0"/>
          </a:p>
        </p:txBody>
      </p:sp>
    </p:spTree>
    <p:extLst>
      <p:ext uri="{BB962C8B-B14F-4D97-AF65-F5344CB8AC3E}">
        <p14:creationId xmlns:p14="http://schemas.microsoft.com/office/powerpoint/2010/main" val="34921382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948690"/>
            <a:ext cx="756084" cy="590931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CODFI</a:t>
            </a:r>
          </a:p>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SH</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Title 1"/>
          <p:cNvSpPr>
            <a:spLocks noGrp="1"/>
          </p:cNvSpPr>
          <p:nvPr>
            <p:ph type="title"/>
          </p:nvPr>
        </p:nvSpPr>
        <p:spPr>
          <a:xfrm>
            <a:off x="323528" y="176054"/>
            <a:ext cx="8229600" cy="948690"/>
          </a:xfrm>
          <a:solidFill>
            <a:srgbClr val="FFC000"/>
          </a:solidFill>
        </p:spPr>
        <p:txBody>
          <a:bodyPr>
            <a:normAutofit fontScale="90000"/>
          </a:bodyPr>
          <a:lstStyle/>
          <a:p>
            <a:r>
              <a:rPr lang="en-GB" dirty="0" smtClean="0"/>
              <a:t>CODFISH- Presentational features to look at:</a:t>
            </a:r>
            <a:endParaRPr lang="en-GB" dirty="0"/>
          </a:p>
        </p:txBody>
      </p:sp>
      <p:sp>
        <p:nvSpPr>
          <p:cNvPr id="6" name="TextBox 5"/>
          <p:cNvSpPr txBox="1"/>
          <p:nvPr/>
        </p:nvSpPr>
        <p:spPr>
          <a:xfrm>
            <a:off x="918080" y="1124744"/>
            <a:ext cx="1147237" cy="523220"/>
          </a:xfrm>
          <a:prstGeom prst="rect">
            <a:avLst/>
          </a:prstGeom>
          <a:noFill/>
        </p:spPr>
        <p:txBody>
          <a:bodyPr wrap="none" rtlCol="0">
            <a:spAutoFit/>
          </a:bodyPr>
          <a:lstStyle/>
          <a:p>
            <a:r>
              <a:rPr lang="en-GB" sz="2800" dirty="0" smtClean="0"/>
              <a:t>colours</a:t>
            </a:r>
            <a:endParaRPr lang="en-GB" sz="2800" dirty="0"/>
          </a:p>
        </p:txBody>
      </p:sp>
      <p:sp>
        <p:nvSpPr>
          <p:cNvPr id="7" name="TextBox 6"/>
          <p:cNvSpPr txBox="1"/>
          <p:nvPr/>
        </p:nvSpPr>
        <p:spPr>
          <a:xfrm>
            <a:off x="918080" y="1988840"/>
            <a:ext cx="1756891" cy="523220"/>
          </a:xfrm>
          <a:prstGeom prst="rect">
            <a:avLst/>
          </a:prstGeom>
          <a:noFill/>
        </p:spPr>
        <p:txBody>
          <a:bodyPr wrap="none" rtlCol="0">
            <a:spAutoFit/>
          </a:bodyPr>
          <a:lstStyle/>
          <a:p>
            <a:r>
              <a:rPr lang="en-GB" sz="2800" dirty="0" smtClean="0"/>
              <a:t>organisation</a:t>
            </a:r>
            <a:endParaRPr lang="en-GB" sz="2800" dirty="0"/>
          </a:p>
        </p:txBody>
      </p:sp>
      <p:sp>
        <p:nvSpPr>
          <p:cNvPr id="8" name="TextBox 7"/>
          <p:cNvSpPr txBox="1"/>
          <p:nvPr/>
        </p:nvSpPr>
        <p:spPr>
          <a:xfrm>
            <a:off x="945186" y="2780928"/>
            <a:ext cx="2132763" cy="523220"/>
          </a:xfrm>
          <a:prstGeom prst="rect">
            <a:avLst/>
          </a:prstGeom>
          <a:noFill/>
        </p:spPr>
        <p:txBody>
          <a:bodyPr wrap="none" rtlCol="0">
            <a:spAutoFit/>
          </a:bodyPr>
          <a:lstStyle/>
          <a:p>
            <a:r>
              <a:rPr lang="en-GB" sz="2800" dirty="0" smtClean="0"/>
              <a:t>data/ diagrams</a:t>
            </a:r>
            <a:endParaRPr lang="en-GB" sz="2800" dirty="0"/>
          </a:p>
        </p:txBody>
      </p:sp>
      <p:sp>
        <p:nvSpPr>
          <p:cNvPr id="9" name="TextBox 8"/>
          <p:cNvSpPr txBox="1"/>
          <p:nvPr/>
        </p:nvSpPr>
        <p:spPr>
          <a:xfrm>
            <a:off x="945186" y="3641735"/>
            <a:ext cx="2577950" cy="523220"/>
          </a:xfrm>
          <a:prstGeom prst="rect">
            <a:avLst/>
          </a:prstGeom>
          <a:noFill/>
        </p:spPr>
        <p:txBody>
          <a:bodyPr wrap="none" rtlCol="0">
            <a:spAutoFit/>
          </a:bodyPr>
          <a:lstStyle/>
          <a:p>
            <a:r>
              <a:rPr lang="en-GB" sz="2800" dirty="0" smtClean="0"/>
              <a:t>font/ Italics/ Bold</a:t>
            </a:r>
            <a:endParaRPr lang="en-GB" sz="2800" dirty="0"/>
          </a:p>
        </p:txBody>
      </p:sp>
      <p:sp>
        <p:nvSpPr>
          <p:cNvPr id="10" name="TextBox 9"/>
          <p:cNvSpPr txBox="1"/>
          <p:nvPr/>
        </p:nvSpPr>
        <p:spPr>
          <a:xfrm>
            <a:off x="945186" y="4509120"/>
            <a:ext cx="2369238" cy="523220"/>
          </a:xfrm>
          <a:prstGeom prst="rect">
            <a:avLst/>
          </a:prstGeom>
          <a:noFill/>
        </p:spPr>
        <p:txBody>
          <a:bodyPr wrap="none" rtlCol="0">
            <a:spAutoFit/>
          </a:bodyPr>
          <a:lstStyle/>
          <a:p>
            <a:r>
              <a:rPr lang="en-GB" sz="2800" dirty="0" smtClean="0"/>
              <a:t>images/ Pictures</a:t>
            </a:r>
            <a:endParaRPr lang="en-GB" sz="2800" dirty="0"/>
          </a:p>
        </p:txBody>
      </p:sp>
      <p:sp>
        <p:nvSpPr>
          <p:cNvPr id="11" name="TextBox 10"/>
          <p:cNvSpPr txBox="1"/>
          <p:nvPr/>
        </p:nvSpPr>
        <p:spPr>
          <a:xfrm>
            <a:off x="945186" y="5301208"/>
            <a:ext cx="2985561" cy="523220"/>
          </a:xfrm>
          <a:prstGeom prst="rect">
            <a:avLst/>
          </a:prstGeom>
          <a:noFill/>
        </p:spPr>
        <p:txBody>
          <a:bodyPr wrap="none" rtlCol="0">
            <a:spAutoFit/>
          </a:bodyPr>
          <a:lstStyle/>
          <a:p>
            <a:r>
              <a:rPr lang="en-GB" sz="2800" dirty="0" smtClean="0"/>
              <a:t>slogans/ catchphrases</a:t>
            </a:r>
            <a:endParaRPr lang="en-GB" sz="2800" dirty="0"/>
          </a:p>
        </p:txBody>
      </p:sp>
      <p:sp>
        <p:nvSpPr>
          <p:cNvPr id="12" name="TextBox 11"/>
          <p:cNvSpPr txBox="1"/>
          <p:nvPr/>
        </p:nvSpPr>
        <p:spPr>
          <a:xfrm>
            <a:off x="958651" y="6021288"/>
            <a:ext cx="3129383" cy="523220"/>
          </a:xfrm>
          <a:prstGeom prst="rect">
            <a:avLst/>
          </a:prstGeom>
          <a:noFill/>
        </p:spPr>
        <p:txBody>
          <a:bodyPr wrap="none" rtlCol="0">
            <a:spAutoFit/>
          </a:bodyPr>
          <a:lstStyle/>
          <a:p>
            <a:r>
              <a:rPr lang="en-GB" sz="2800" dirty="0" smtClean="0"/>
              <a:t>headings/sub-headings</a:t>
            </a:r>
            <a:endParaRPr lang="en-GB" sz="2800" dirty="0"/>
          </a:p>
        </p:txBody>
      </p:sp>
    </p:spTree>
    <p:extLst>
      <p:ext uri="{BB962C8B-B14F-4D97-AF65-F5344CB8AC3E}">
        <p14:creationId xmlns:p14="http://schemas.microsoft.com/office/powerpoint/2010/main" val="2118286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GB" dirty="0" smtClean="0"/>
              <a:t>FIFAT- How reliable and authoritative is the text</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1622393141"/>
              </p:ext>
            </p:extLst>
          </p:nvPr>
        </p:nvGraphicFramePr>
        <p:xfrm>
          <a:off x="515144" y="1632903"/>
          <a:ext cx="5976664" cy="4485640"/>
        </p:xfrm>
        <a:graphic>
          <a:graphicData uri="http://schemas.openxmlformats.org/drawingml/2006/table">
            <a:tbl>
              <a:tblPr firstRow="1" bandRow="1">
                <a:tableStyleId>{8799B23B-EC83-4686-B30A-512413B5E67A}</a:tableStyleId>
              </a:tblPr>
              <a:tblGrid>
                <a:gridCol w="576064"/>
                <a:gridCol w="1440160"/>
                <a:gridCol w="360040"/>
                <a:gridCol w="360040"/>
                <a:gridCol w="360040"/>
                <a:gridCol w="360040"/>
                <a:gridCol w="360040"/>
                <a:gridCol w="360040"/>
                <a:gridCol w="360040"/>
                <a:gridCol w="1440160"/>
              </a:tblGrid>
              <a:tr h="370840">
                <a:tc>
                  <a:txBody>
                    <a:bodyPr/>
                    <a:lstStyle/>
                    <a:p>
                      <a:endParaRPr lang="en-GB" dirty="0"/>
                    </a:p>
                  </a:txBody>
                  <a:tcPr/>
                </a:tc>
                <a:tc>
                  <a:txBody>
                    <a:bodyPr/>
                    <a:lstStyle/>
                    <a:p>
                      <a:r>
                        <a:rPr lang="en-GB" dirty="0" smtClean="0"/>
                        <a:t>Very</a:t>
                      </a:r>
                      <a:endParaRPr lang="en-GB" dirty="0"/>
                    </a:p>
                  </a:txBody>
                  <a:tcPr/>
                </a:tc>
                <a:tc>
                  <a:txBody>
                    <a:bodyPr/>
                    <a:lstStyle/>
                    <a:p>
                      <a:r>
                        <a:rPr lang="en-GB" dirty="0" smtClean="0"/>
                        <a:t>1</a:t>
                      </a:r>
                      <a:endParaRPr lang="en-GB" dirty="0"/>
                    </a:p>
                  </a:txBody>
                  <a:tcPr/>
                </a:tc>
                <a:tc>
                  <a:txBody>
                    <a:bodyPr/>
                    <a:lstStyle/>
                    <a:p>
                      <a:r>
                        <a:rPr lang="en-GB" dirty="0" smtClean="0"/>
                        <a:t>2</a:t>
                      </a:r>
                      <a:endParaRPr lang="en-GB" dirty="0"/>
                    </a:p>
                  </a:txBody>
                  <a:tcPr/>
                </a:tc>
                <a:tc>
                  <a:txBody>
                    <a:bodyPr/>
                    <a:lstStyle/>
                    <a:p>
                      <a:r>
                        <a:rPr lang="en-GB" dirty="0" smtClean="0"/>
                        <a:t>3</a:t>
                      </a:r>
                      <a:endParaRPr lang="en-GB" dirty="0"/>
                    </a:p>
                  </a:txBody>
                  <a:tcPr/>
                </a:tc>
                <a:tc>
                  <a:txBody>
                    <a:bodyPr/>
                    <a:lstStyle/>
                    <a:p>
                      <a:r>
                        <a:rPr lang="en-GB" dirty="0" smtClean="0"/>
                        <a:t>4</a:t>
                      </a:r>
                      <a:endParaRPr lang="en-GB" dirty="0"/>
                    </a:p>
                  </a:txBody>
                  <a:tcPr/>
                </a:tc>
                <a:tc>
                  <a:txBody>
                    <a:bodyPr/>
                    <a:lstStyle/>
                    <a:p>
                      <a:r>
                        <a:rPr lang="en-GB" dirty="0" smtClean="0"/>
                        <a:t>5</a:t>
                      </a:r>
                      <a:endParaRPr lang="en-GB" dirty="0"/>
                    </a:p>
                  </a:txBody>
                  <a:tcPr/>
                </a:tc>
                <a:tc>
                  <a:txBody>
                    <a:bodyPr/>
                    <a:lstStyle/>
                    <a:p>
                      <a:r>
                        <a:rPr lang="en-GB" dirty="0" smtClean="0"/>
                        <a:t>6</a:t>
                      </a:r>
                      <a:endParaRPr lang="en-GB" dirty="0"/>
                    </a:p>
                  </a:txBody>
                  <a:tcPr/>
                </a:tc>
                <a:tc>
                  <a:txBody>
                    <a:bodyPr/>
                    <a:lstStyle/>
                    <a:p>
                      <a:r>
                        <a:rPr lang="en-GB" dirty="0" smtClean="0"/>
                        <a:t>7</a:t>
                      </a:r>
                      <a:endParaRPr lang="en-GB" dirty="0"/>
                    </a:p>
                  </a:txBody>
                  <a:tcPr/>
                </a:tc>
                <a:tc>
                  <a:txBody>
                    <a:bodyPr/>
                    <a:lstStyle/>
                    <a:p>
                      <a:r>
                        <a:rPr lang="en-GB" dirty="0" smtClean="0"/>
                        <a:t>Very</a:t>
                      </a:r>
                      <a:endParaRPr lang="en-GB" dirty="0"/>
                    </a:p>
                  </a:txBody>
                  <a:tcPr/>
                </a:tc>
              </a:tr>
              <a:tr h="370840">
                <a:tc>
                  <a:txBody>
                    <a:bodyPr/>
                    <a:lstStyle/>
                    <a:p>
                      <a:r>
                        <a:rPr lang="en-GB" sz="4800" dirty="0" smtClean="0"/>
                        <a:t>F</a:t>
                      </a:r>
                      <a:endParaRPr lang="en-GB" sz="4800" b="1" dirty="0"/>
                    </a:p>
                  </a:txBody>
                  <a:tcPr/>
                </a:tc>
                <a:tc>
                  <a:txBody>
                    <a:bodyPr/>
                    <a:lstStyle/>
                    <a:p>
                      <a:r>
                        <a:rPr lang="en-GB" dirty="0" smtClean="0"/>
                        <a:t>Factual</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Opinionated</a:t>
                      </a:r>
                      <a:endParaRPr lang="en-GB" dirty="0"/>
                    </a:p>
                  </a:txBody>
                  <a:tcPr/>
                </a:tc>
              </a:tr>
              <a:tr h="370840">
                <a:tc>
                  <a:txBody>
                    <a:bodyPr/>
                    <a:lstStyle/>
                    <a:p>
                      <a:r>
                        <a:rPr lang="en-GB" sz="4800" dirty="0" smtClean="0"/>
                        <a:t>I</a:t>
                      </a:r>
                      <a:endParaRPr lang="en-GB" sz="4800" b="1" dirty="0"/>
                    </a:p>
                  </a:txBody>
                  <a:tcPr/>
                </a:tc>
                <a:tc>
                  <a:txBody>
                    <a:bodyPr/>
                    <a:lstStyle/>
                    <a:p>
                      <a:r>
                        <a:rPr lang="en-GB" dirty="0" smtClean="0"/>
                        <a:t>Impersonal</a:t>
                      </a:r>
                    </a:p>
                    <a:p>
                      <a:r>
                        <a:rPr lang="en-GB" dirty="0" smtClean="0"/>
                        <a:t>(Unbiased)</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Personal</a:t>
                      </a:r>
                    </a:p>
                    <a:p>
                      <a:r>
                        <a:rPr lang="en-GB" dirty="0" smtClean="0"/>
                        <a:t>(Biased)</a:t>
                      </a:r>
                      <a:endParaRPr lang="en-GB" dirty="0"/>
                    </a:p>
                  </a:txBody>
                  <a:tcPr/>
                </a:tc>
              </a:tr>
              <a:tr h="370840">
                <a:tc>
                  <a:txBody>
                    <a:bodyPr/>
                    <a:lstStyle/>
                    <a:p>
                      <a:r>
                        <a:rPr lang="en-GB" sz="4800" dirty="0" smtClean="0"/>
                        <a:t>F</a:t>
                      </a:r>
                      <a:endParaRPr lang="en-GB" sz="4800" b="1" dirty="0"/>
                    </a:p>
                  </a:txBody>
                  <a:tcPr/>
                </a:tc>
                <a:tc>
                  <a:txBody>
                    <a:bodyPr/>
                    <a:lstStyle/>
                    <a:p>
                      <a:r>
                        <a:rPr lang="en-GB" dirty="0" smtClean="0"/>
                        <a:t>Formal</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Informal</a:t>
                      </a:r>
                      <a:endParaRPr lang="en-GB" dirty="0"/>
                    </a:p>
                  </a:txBody>
                  <a:tcPr/>
                </a:tc>
              </a:tr>
              <a:tr h="370840">
                <a:tc>
                  <a:txBody>
                    <a:bodyPr/>
                    <a:lstStyle/>
                    <a:p>
                      <a:r>
                        <a:rPr lang="en-GB" sz="4800" dirty="0" smtClean="0"/>
                        <a:t>A</a:t>
                      </a:r>
                      <a:endParaRPr lang="en-GB" sz="4800" b="1" dirty="0"/>
                    </a:p>
                  </a:txBody>
                  <a:tcPr/>
                </a:tc>
                <a:tc>
                  <a:txBody>
                    <a:bodyPr/>
                    <a:lstStyle/>
                    <a:p>
                      <a:r>
                        <a:rPr lang="en-GB" dirty="0" smtClean="0"/>
                        <a:t>Authoritative</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Unreliable</a:t>
                      </a:r>
                      <a:endParaRPr lang="en-GB" dirty="0"/>
                    </a:p>
                  </a:txBody>
                  <a:tcPr/>
                </a:tc>
              </a:tr>
              <a:tr h="370840">
                <a:tc>
                  <a:txBody>
                    <a:bodyPr/>
                    <a:lstStyle/>
                    <a:p>
                      <a:r>
                        <a:rPr lang="en-GB" sz="4800" dirty="0" smtClean="0"/>
                        <a:t>T</a:t>
                      </a:r>
                      <a:endParaRPr lang="en-GB" sz="4800" b="1" dirty="0"/>
                    </a:p>
                  </a:txBody>
                  <a:tcPr/>
                </a:tc>
                <a:tc>
                  <a:txBody>
                    <a:bodyPr/>
                    <a:lstStyle/>
                    <a:p>
                      <a:r>
                        <a:rPr lang="en-GB" dirty="0" smtClean="0"/>
                        <a:t>Trustworthy</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r>
                        <a:rPr lang="en-GB" dirty="0" smtClean="0"/>
                        <a:t>Untrustworthy</a:t>
                      </a:r>
                      <a:endParaRPr lang="en-GB" dirty="0"/>
                    </a:p>
                  </a:txBody>
                  <a:tcPr/>
                </a:tc>
              </a:tr>
            </a:tbl>
          </a:graphicData>
        </a:graphic>
      </p:graphicFrame>
      <p:sp>
        <p:nvSpPr>
          <p:cNvPr id="10" name="TextBox 9"/>
          <p:cNvSpPr txBox="1"/>
          <p:nvPr/>
        </p:nvSpPr>
        <p:spPr>
          <a:xfrm>
            <a:off x="6516216" y="1890564"/>
            <a:ext cx="2411760" cy="3970318"/>
          </a:xfrm>
          <a:prstGeom prst="rect">
            <a:avLst/>
          </a:prstGeom>
          <a:noFill/>
        </p:spPr>
        <p:txBody>
          <a:bodyPr wrap="square" rtlCol="0">
            <a:spAutoFit/>
          </a:bodyPr>
          <a:lstStyle/>
          <a:p>
            <a:r>
              <a:rPr lang="en-GB" sz="2800" dirty="0" smtClean="0"/>
              <a:t>Find non-fiction texts such as articles, adverts, flyers, leaflets etc. and practice using this grid to find how reliable and authoritative the text is.</a:t>
            </a:r>
            <a:endParaRPr lang="en-GB" sz="2800" dirty="0"/>
          </a:p>
        </p:txBody>
      </p:sp>
    </p:spTree>
    <p:extLst>
      <p:ext uri="{BB962C8B-B14F-4D97-AF65-F5344CB8AC3E}">
        <p14:creationId xmlns:p14="http://schemas.microsoft.com/office/powerpoint/2010/main" val="11149480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068960"/>
            <a:ext cx="8229600" cy="1143000"/>
          </a:xfrm>
        </p:spPr>
        <p:txBody>
          <a:bodyPr/>
          <a:lstStyle/>
          <a:p>
            <a:r>
              <a:rPr lang="en-GB" dirty="0"/>
              <a:t>SECTION </a:t>
            </a:r>
            <a:r>
              <a:rPr lang="en-GB" dirty="0" smtClean="0"/>
              <a:t>B</a:t>
            </a:r>
            <a:endParaRPr lang="en-GB" dirty="0"/>
          </a:p>
        </p:txBody>
      </p:sp>
    </p:spTree>
    <p:extLst>
      <p:ext uri="{BB962C8B-B14F-4D97-AF65-F5344CB8AC3E}">
        <p14:creationId xmlns:p14="http://schemas.microsoft.com/office/powerpoint/2010/main" val="34491970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FF"/>
          </a:solidFill>
        </p:spPr>
        <p:txBody>
          <a:bodyPr/>
          <a:lstStyle/>
          <a:p>
            <a:r>
              <a:rPr lang="en-GB" dirty="0" smtClean="0"/>
              <a:t>What to expect</a:t>
            </a:r>
            <a:endParaRPr lang="en-GB" dirty="0"/>
          </a:p>
        </p:txBody>
      </p:sp>
      <p:sp>
        <p:nvSpPr>
          <p:cNvPr id="3" name="Content Placeholder 2"/>
          <p:cNvSpPr>
            <a:spLocks noGrp="1"/>
          </p:cNvSpPr>
          <p:nvPr>
            <p:ph idx="1"/>
          </p:nvPr>
        </p:nvSpPr>
        <p:spPr/>
        <p:txBody>
          <a:bodyPr>
            <a:normAutofit lnSpcReduction="10000"/>
          </a:bodyPr>
          <a:lstStyle/>
          <a:p>
            <a:r>
              <a:rPr lang="en-GB" dirty="0" smtClean="0"/>
              <a:t>You will be asked to complete 2 non-fiction writing tasks; the first worth 16 marks and the second 24 marks</a:t>
            </a:r>
          </a:p>
          <a:p>
            <a:r>
              <a:rPr lang="en-GB" dirty="0" smtClean="0"/>
              <a:t>Aim to spend 25 minutes on the shorter writing task and 35 minutes on the longer task.</a:t>
            </a:r>
          </a:p>
          <a:p>
            <a:r>
              <a:rPr lang="en-GB" dirty="0" smtClean="0"/>
              <a:t>A clear purpose, form and audience will be given in each task, however if no audience is mentioned, then use the examiner as your audience (formal writing)</a:t>
            </a:r>
            <a:endParaRPr lang="en-GB" dirty="0"/>
          </a:p>
        </p:txBody>
      </p:sp>
    </p:spTree>
    <p:extLst>
      <p:ext uri="{BB962C8B-B14F-4D97-AF65-F5344CB8AC3E}">
        <p14:creationId xmlns:p14="http://schemas.microsoft.com/office/powerpoint/2010/main" val="34330038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lstStyle/>
          <a:p>
            <a:r>
              <a:rPr lang="en-GB" dirty="0" smtClean="0"/>
              <a:t>Structure and paragraphs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Start each new paragraph with a topic sentence.</a:t>
            </a:r>
          </a:p>
          <a:p>
            <a:r>
              <a:rPr lang="en-GB" dirty="0" smtClean="0"/>
              <a:t>The remaining sentences in the paragraph should develop the idea in more detail</a:t>
            </a:r>
          </a:p>
          <a:p>
            <a:r>
              <a:rPr lang="en-GB" dirty="0" smtClean="0"/>
              <a:t>Link your paragraphs using connectives to make the shift from one idea to the next smoother</a:t>
            </a:r>
          </a:p>
          <a:p>
            <a:r>
              <a:rPr lang="en-GB" dirty="0" smtClean="0"/>
              <a:t>Start by introducing what you intend to discuss in tour writing in a way which engages the reader.</a:t>
            </a:r>
          </a:p>
          <a:p>
            <a:r>
              <a:rPr lang="en-GB" dirty="0" smtClean="0"/>
              <a:t>Develop your response in the next 3 or 4 paragraphs, expanding your ideas</a:t>
            </a:r>
          </a:p>
          <a:p>
            <a:r>
              <a:rPr lang="en-GB" dirty="0" smtClean="0"/>
              <a:t>Sustain your view point</a:t>
            </a:r>
          </a:p>
          <a:p>
            <a:r>
              <a:rPr lang="en-GB" dirty="0" smtClean="0"/>
              <a:t>Keep the same style throughout</a:t>
            </a:r>
          </a:p>
          <a:p>
            <a:r>
              <a:rPr lang="en-GB" dirty="0" smtClean="0"/>
              <a:t>End by emphasising your view point.</a:t>
            </a:r>
            <a:endParaRPr lang="en-GB" dirty="0"/>
          </a:p>
        </p:txBody>
      </p:sp>
    </p:spTree>
    <p:extLst>
      <p:ext uri="{BB962C8B-B14F-4D97-AF65-F5344CB8AC3E}">
        <p14:creationId xmlns:p14="http://schemas.microsoft.com/office/powerpoint/2010/main" val="38387492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ECFF"/>
          </a:solidFill>
        </p:spPr>
        <p:txBody>
          <a:bodyPr/>
          <a:lstStyle/>
          <a:p>
            <a:r>
              <a:rPr lang="en-GB" dirty="0" smtClean="0"/>
              <a:t>Sentences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Use a mixture of sentence structures; simple, compound, complex, questions and exclamations</a:t>
            </a:r>
          </a:p>
          <a:p>
            <a:pPr marL="0" indent="0">
              <a:buNone/>
            </a:pPr>
            <a:r>
              <a:rPr lang="en-GB" u="sng" dirty="0" smtClean="0"/>
              <a:t>Simple sentences</a:t>
            </a:r>
          </a:p>
          <a:p>
            <a:pPr>
              <a:buFontTx/>
              <a:buChar char="-"/>
            </a:pPr>
            <a:r>
              <a:rPr lang="en-GB" dirty="0" smtClean="0"/>
              <a:t>Can be used one after another to </a:t>
            </a:r>
            <a:r>
              <a:rPr lang="en-GB" b="1" dirty="0" smtClean="0"/>
              <a:t>add excitement</a:t>
            </a:r>
            <a:endParaRPr lang="en-GB" dirty="0" smtClean="0"/>
          </a:p>
          <a:p>
            <a:pPr>
              <a:buFontTx/>
              <a:buChar char="-"/>
            </a:pPr>
            <a:r>
              <a:rPr lang="en-GB" dirty="0" smtClean="0"/>
              <a:t>Can be used </a:t>
            </a:r>
            <a:r>
              <a:rPr lang="en-GB" b="1" dirty="0" smtClean="0"/>
              <a:t>to build tension</a:t>
            </a:r>
          </a:p>
          <a:p>
            <a:pPr>
              <a:buFontTx/>
              <a:buChar char="-"/>
            </a:pPr>
            <a:r>
              <a:rPr lang="en-GB" dirty="0" smtClean="0"/>
              <a:t>Can also </a:t>
            </a:r>
            <a:r>
              <a:rPr lang="en-GB" b="1" dirty="0" smtClean="0"/>
              <a:t>relieve tension</a:t>
            </a:r>
            <a:endParaRPr lang="en-GB" dirty="0" smtClean="0"/>
          </a:p>
          <a:p>
            <a:pPr>
              <a:buFontTx/>
              <a:buChar char="-"/>
            </a:pPr>
            <a:r>
              <a:rPr lang="en-GB" dirty="0" smtClean="0"/>
              <a:t>A simple sentence after a series of longer sentences can pull the reader up short and </a:t>
            </a:r>
            <a:r>
              <a:rPr lang="en-GB" b="1" dirty="0" smtClean="0"/>
              <a:t>make a quick but powerful point</a:t>
            </a:r>
            <a:endParaRPr lang="en-GB" dirty="0"/>
          </a:p>
        </p:txBody>
      </p:sp>
    </p:spTree>
    <p:extLst>
      <p:ext uri="{BB962C8B-B14F-4D97-AF65-F5344CB8AC3E}">
        <p14:creationId xmlns:p14="http://schemas.microsoft.com/office/powerpoint/2010/main" val="8366487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FF"/>
          </a:solidFill>
        </p:spPr>
        <p:txBody>
          <a:bodyPr>
            <a:normAutofit/>
          </a:bodyPr>
          <a:lstStyle/>
          <a:p>
            <a:r>
              <a:rPr lang="en-GB" dirty="0" smtClean="0"/>
              <a:t>Compound sentences</a:t>
            </a:r>
            <a:endParaRPr lang="en-GB" dirty="0"/>
          </a:p>
        </p:txBody>
      </p:sp>
      <p:sp>
        <p:nvSpPr>
          <p:cNvPr id="3" name="Content Placeholder 2"/>
          <p:cNvSpPr>
            <a:spLocks noGrp="1"/>
          </p:cNvSpPr>
          <p:nvPr>
            <p:ph idx="1"/>
          </p:nvPr>
        </p:nvSpPr>
        <p:spPr/>
        <p:txBody>
          <a:bodyPr/>
          <a:lstStyle/>
          <a:p>
            <a:pPr marL="0" indent="0">
              <a:buNone/>
            </a:pPr>
            <a:r>
              <a:rPr lang="en-GB" u="sng" dirty="0" smtClean="0"/>
              <a:t>Compound sentences</a:t>
            </a:r>
          </a:p>
          <a:p>
            <a:pPr>
              <a:buFontTx/>
              <a:buChar char="-"/>
            </a:pPr>
            <a:r>
              <a:rPr lang="en-GB" dirty="0" smtClean="0"/>
              <a:t>A compound sentence is 2 simple sentences joined together with either a semi-colon or a conjunction. Each part of the sentence could stand on its own.</a:t>
            </a:r>
          </a:p>
          <a:p>
            <a:pPr>
              <a:buFontTx/>
              <a:buChar char="-"/>
            </a:pPr>
            <a:r>
              <a:rPr lang="en-GB" dirty="0" smtClean="0"/>
              <a:t>The second part of a compound sentence is linked to the first part by the subject matter as well. It is used to add extra information about the first part of the sentence.</a:t>
            </a:r>
            <a:endParaRPr lang="en-GB" dirty="0"/>
          </a:p>
        </p:txBody>
      </p:sp>
    </p:spTree>
    <p:extLst>
      <p:ext uri="{BB962C8B-B14F-4D97-AF65-F5344CB8AC3E}">
        <p14:creationId xmlns:p14="http://schemas.microsoft.com/office/powerpoint/2010/main" val="1478716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CC"/>
          </a:solidFill>
        </p:spPr>
        <p:txBody>
          <a:bodyPr/>
          <a:lstStyle/>
          <a:p>
            <a:r>
              <a:rPr lang="en-GB" dirty="0" smtClean="0"/>
              <a:t>Complex Sentences</a:t>
            </a:r>
            <a:endParaRPr lang="en-GB" dirty="0"/>
          </a:p>
        </p:txBody>
      </p:sp>
      <p:sp>
        <p:nvSpPr>
          <p:cNvPr id="3" name="Content Placeholder 2"/>
          <p:cNvSpPr>
            <a:spLocks noGrp="1"/>
          </p:cNvSpPr>
          <p:nvPr>
            <p:ph idx="1"/>
          </p:nvPr>
        </p:nvSpPr>
        <p:spPr/>
        <p:txBody>
          <a:bodyPr/>
          <a:lstStyle/>
          <a:p>
            <a:pPr marL="0" indent="0">
              <a:buNone/>
            </a:pPr>
            <a:r>
              <a:rPr lang="en-GB" u="sng" dirty="0" smtClean="0"/>
              <a:t>Complex sentences</a:t>
            </a:r>
          </a:p>
          <a:p>
            <a:pPr>
              <a:buFontTx/>
              <a:buChar char="-"/>
            </a:pPr>
            <a:r>
              <a:rPr lang="en-GB" dirty="0" smtClean="0"/>
              <a:t>A complex sentence has one main clause, which contains the main point of the sentence, and at least one subordinate clause. A subordinate clause links to the main clause but cannot stand on its own as a sentence. It often starts with ‘who’ or ‘which’</a:t>
            </a:r>
          </a:p>
          <a:p>
            <a:pPr marL="0" indent="0">
              <a:buNone/>
            </a:pPr>
            <a:r>
              <a:rPr lang="en-GB" dirty="0" smtClean="0"/>
              <a:t>e.g. The boy,</a:t>
            </a:r>
            <a:r>
              <a:rPr lang="en-GB" b="1" dirty="0" smtClean="0"/>
              <a:t> who was alone at last</a:t>
            </a:r>
            <a:r>
              <a:rPr lang="en-GB" dirty="0" smtClean="0"/>
              <a:t>, walked across the field </a:t>
            </a:r>
            <a:r>
              <a:rPr lang="en-GB" b="1" dirty="0" smtClean="0"/>
              <a:t>that led to the farm.</a:t>
            </a:r>
            <a:endParaRPr lang="en-GB" dirty="0"/>
          </a:p>
        </p:txBody>
      </p:sp>
    </p:spTree>
    <p:extLst>
      <p:ext uri="{BB962C8B-B14F-4D97-AF65-F5344CB8AC3E}">
        <p14:creationId xmlns:p14="http://schemas.microsoft.com/office/powerpoint/2010/main" val="42459894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CC"/>
          </a:solidFill>
        </p:spPr>
        <p:txBody>
          <a:bodyPr>
            <a:normAutofit fontScale="90000"/>
          </a:bodyPr>
          <a:lstStyle/>
          <a:p>
            <a:r>
              <a:rPr lang="en-GB" dirty="0" smtClean="0"/>
              <a:t>Questions, commands and exclamations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Questions, commands and exclamations should be used sparingly, so that they have an impact.</a:t>
            </a:r>
          </a:p>
          <a:p>
            <a:r>
              <a:rPr lang="en-GB" dirty="0" smtClean="0"/>
              <a:t>They can be used very effectively in writing to </a:t>
            </a:r>
            <a:r>
              <a:rPr lang="en-GB" b="1" dirty="0" smtClean="0"/>
              <a:t>argue, persuade  or advice.</a:t>
            </a:r>
          </a:p>
          <a:p>
            <a:r>
              <a:rPr lang="en-GB" dirty="0" smtClean="0"/>
              <a:t>In a piece of writing to argue, persuade or advice, you should try to open  or end the piece with a rhetorical question.</a:t>
            </a:r>
          </a:p>
          <a:p>
            <a:r>
              <a:rPr lang="en-GB" dirty="0" smtClean="0"/>
              <a:t>Commands are a good way of addressing the reader directly.</a:t>
            </a:r>
          </a:p>
          <a:p>
            <a:r>
              <a:rPr lang="en-GB" dirty="0" smtClean="0"/>
              <a:t>Exclamations show strong emotional reactions</a:t>
            </a:r>
            <a:endParaRPr lang="en-GB" dirty="0"/>
          </a:p>
        </p:txBody>
      </p:sp>
    </p:spTree>
    <p:extLst>
      <p:ext uri="{BB962C8B-B14F-4D97-AF65-F5344CB8AC3E}">
        <p14:creationId xmlns:p14="http://schemas.microsoft.com/office/powerpoint/2010/main" val="3920881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FF"/>
          </a:solidFill>
        </p:spPr>
        <p:txBody>
          <a:bodyPr/>
          <a:lstStyle/>
          <a:p>
            <a:r>
              <a:rPr lang="en-GB" dirty="0" smtClean="0"/>
              <a:t>Punctuation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u="sng" dirty="0" smtClean="0"/>
              <a:t>Commas</a:t>
            </a:r>
          </a:p>
          <a:p>
            <a:pPr>
              <a:buFontTx/>
              <a:buChar char="-"/>
            </a:pPr>
            <a:r>
              <a:rPr lang="en-GB" dirty="0" smtClean="0"/>
              <a:t>Used to separate a list</a:t>
            </a:r>
          </a:p>
          <a:p>
            <a:pPr>
              <a:buFontTx/>
              <a:buChar char="-"/>
            </a:pPr>
            <a:r>
              <a:rPr lang="en-GB" dirty="0" smtClean="0"/>
              <a:t>To add clauses or phrases</a:t>
            </a:r>
          </a:p>
          <a:p>
            <a:pPr>
              <a:buFontTx/>
              <a:buChar char="-"/>
            </a:pPr>
            <a:r>
              <a:rPr lang="en-GB" dirty="0" smtClean="0"/>
              <a:t>To separate a phrase that adds extra information or detail.</a:t>
            </a:r>
          </a:p>
          <a:p>
            <a:pPr marL="0" indent="0">
              <a:buNone/>
            </a:pPr>
            <a:r>
              <a:rPr lang="en-GB" u="sng" dirty="0" smtClean="0"/>
              <a:t>Speech marks</a:t>
            </a:r>
          </a:p>
          <a:p>
            <a:pPr>
              <a:buFontTx/>
              <a:buChar char="-"/>
            </a:pPr>
            <a:r>
              <a:rPr lang="en-GB" dirty="0" smtClean="0"/>
              <a:t>Punctuation at the end of speech is placed before the final speech mark</a:t>
            </a:r>
          </a:p>
          <a:p>
            <a:pPr>
              <a:buFontTx/>
              <a:buChar char="-"/>
            </a:pPr>
            <a:r>
              <a:rPr lang="en-GB" dirty="0" smtClean="0"/>
              <a:t>There should be only one speaker for each paragraph</a:t>
            </a:r>
          </a:p>
        </p:txBody>
      </p:sp>
    </p:spTree>
    <p:extLst>
      <p:ext uri="{BB962C8B-B14F-4D97-AF65-F5344CB8AC3E}">
        <p14:creationId xmlns:p14="http://schemas.microsoft.com/office/powerpoint/2010/main" val="110424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dirty="0" smtClean="0"/>
              <a:t>Reading between the lines</a:t>
            </a:r>
            <a:endParaRPr lang="en-GB" dirty="0"/>
          </a:p>
        </p:txBody>
      </p:sp>
      <p:sp>
        <p:nvSpPr>
          <p:cNvPr id="3" name="Content Placeholder 2"/>
          <p:cNvSpPr>
            <a:spLocks noGrp="1"/>
          </p:cNvSpPr>
          <p:nvPr>
            <p:ph idx="1"/>
          </p:nvPr>
        </p:nvSpPr>
        <p:spPr/>
        <p:txBody>
          <a:bodyPr/>
          <a:lstStyle/>
          <a:p>
            <a:r>
              <a:rPr lang="en-GB" dirty="0" smtClean="0"/>
              <a:t>You need to not only analyse the words on the page but the:</a:t>
            </a:r>
          </a:p>
          <a:p>
            <a:pPr>
              <a:buFontTx/>
              <a:buChar char="-"/>
            </a:pPr>
            <a:r>
              <a:rPr lang="en-GB" dirty="0" smtClean="0"/>
              <a:t>Use of colour, fonts and images</a:t>
            </a:r>
          </a:p>
          <a:p>
            <a:pPr>
              <a:buFontTx/>
              <a:buChar char="-"/>
            </a:pPr>
            <a:r>
              <a:rPr lang="en-GB" dirty="0" smtClean="0"/>
              <a:t>Position or layout of particular features or information</a:t>
            </a:r>
          </a:p>
          <a:p>
            <a:pPr>
              <a:buFontTx/>
              <a:buChar char="-"/>
            </a:pPr>
            <a:r>
              <a:rPr lang="en-GB" dirty="0" smtClean="0"/>
              <a:t>Headlines, sub-headings, pull quotes</a:t>
            </a:r>
            <a:endParaRPr lang="en-GB" dirty="0"/>
          </a:p>
        </p:txBody>
      </p:sp>
    </p:spTree>
    <p:extLst>
      <p:ext uri="{BB962C8B-B14F-4D97-AF65-F5344CB8AC3E}">
        <p14:creationId xmlns:p14="http://schemas.microsoft.com/office/powerpoint/2010/main" val="7110697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lstStyle/>
          <a:p>
            <a:r>
              <a:rPr lang="en-GB" dirty="0" smtClean="0"/>
              <a:t>Punctuation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u="sng" dirty="0" smtClean="0"/>
              <a:t>Apostrophes</a:t>
            </a:r>
          </a:p>
          <a:p>
            <a:pPr>
              <a:buFontTx/>
              <a:buChar char="-"/>
            </a:pPr>
            <a:r>
              <a:rPr lang="en-GB" dirty="0" smtClean="0"/>
              <a:t>Used to show possession</a:t>
            </a:r>
          </a:p>
          <a:p>
            <a:pPr>
              <a:buFontTx/>
              <a:buChar char="-"/>
            </a:pPr>
            <a:r>
              <a:rPr lang="en-GB" dirty="0" smtClean="0"/>
              <a:t>To show a contraction (can’t)</a:t>
            </a:r>
          </a:p>
          <a:p>
            <a:pPr marL="0" indent="0">
              <a:buNone/>
            </a:pPr>
            <a:r>
              <a:rPr lang="en-GB" u="sng" dirty="0" smtClean="0"/>
              <a:t>Colons</a:t>
            </a:r>
          </a:p>
          <a:p>
            <a:pPr>
              <a:buFontTx/>
              <a:buChar char="-"/>
            </a:pPr>
            <a:r>
              <a:rPr lang="en-GB" dirty="0" smtClean="0"/>
              <a:t>Used to introduce a list</a:t>
            </a:r>
          </a:p>
          <a:p>
            <a:pPr>
              <a:buFontTx/>
              <a:buChar char="-"/>
            </a:pPr>
            <a:r>
              <a:rPr lang="en-GB" dirty="0" smtClean="0"/>
              <a:t>Introduce an explanation e.g. “I’m sorry I didn’t show up: I had a heavy cold and my head hurt.”</a:t>
            </a:r>
          </a:p>
          <a:p>
            <a:pPr marL="0" indent="0">
              <a:buNone/>
            </a:pPr>
            <a:r>
              <a:rPr lang="en-GB" u="sng" dirty="0" smtClean="0"/>
              <a:t>Semi colons</a:t>
            </a:r>
          </a:p>
          <a:p>
            <a:pPr>
              <a:buFontTx/>
              <a:buChar char="-"/>
            </a:pPr>
            <a:r>
              <a:rPr lang="en-GB" dirty="0" smtClean="0"/>
              <a:t>Used to indicate a short pause between 2 clauses or simple sentences that are equally important.</a:t>
            </a:r>
          </a:p>
          <a:p>
            <a:pPr>
              <a:buFontTx/>
              <a:buChar char="-"/>
            </a:pPr>
            <a:r>
              <a:rPr lang="en-GB" dirty="0" smtClean="0"/>
              <a:t>To separate phrases in a complicated list</a:t>
            </a:r>
            <a:endParaRPr lang="en-GB" dirty="0"/>
          </a:p>
        </p:txBody>
      </p:sp>
    </p:spTree>
    <p:extLst>
      <p:ext uri="{BB962C8B-B14F-4D97-AF65-F5344CB8AC3E}">
        <p14:creationId xmlns:p14="http://schemas.microsoft.com/office/powerpoint/2010/main" val="38808866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ECFF"/>
          </a:solidFill>
        </p:spPr>
        <p:txBody>
          <a:bodyPr/>
          <a:lstStyle/>
          <a:p>
            <a:r>
              <a:rPr lang="en-GB" dirty="0" smtClean="0"/>
              <a:t>Punctuation</a:t>
            </a:r>
            <a:endParaRPr lang="en-GB" dirty="0"/>
          </a:p>
        </p:txBody>
      </p:sp>
      <p:sp>
        <p:nvSpPr>
          <p:cNvPr id="3" name="Content Placeholder 2"/>
          <p:cNvSpPr>
            <a:spLocks noGrp="1"/>
          </p:cNvSpPr>
          <p:nvPr>
            <p:ph idx="1"/>
          </p:nvPr>
        </p:nvSpPr>
        <p:spPr/>
        <p:txBody>
          <a:bodyPr/>
          <a:lstStyle/>
          <a:p>
            <a:pPr marL="0" indent="0">
              <a:buNone/>
            </a:pPr>
            <a:r>
              <a:rPr lang="en-GB" u="sng" dirty="0" smtClean="0"/>
              <a:t>Ellipses</a:t>
            </a:r>
          </a:p>
          <a:p>
            <a:pPr>
              <a:buFontTx/>
              <a:buChar char="-"/>
            </a:pPr>
            <a:r>
              <a:rPr lang="en-GB" dirty="0" smtClean="0"/>
              <a:t>Used to create an idea that a situation will continue forever.</a:t>
            </a:r>
          </a:p>
          <a:p>
            <a:pPr marL="0" indent="0">
              <a:buNone/>
            </a:pPr>
            <a:r>
              <a:rPr lang="en-GB" dirty="0" smtClean="0"/>
              <a:t>e.g. It seems that tis cycle of bullying will continue forever…</a:t>
            </a:r>
          </a:p>
          <a:p>
            <a:pPr marL="0" indent="0">
              <a:buNone/>
            </a:pPr>
            <a:r>
              <a:rPr lang="en-GB" dirty="0" smtClean="0"/>
              <a:t>- To allow the reader to decide what might fill the space</a:t>
            </a:r>
            <a:endParaRPr lang="en-GB" dirty="0"/>
          </a:p>
        </p:txBody>
      </p:sp>
    </p:spTree>
    <p:extLst>
      <p:ext uri="{BB962C8B-B14F-4D97-AF65-F5344CB8AC3E}">
        <p14:creationId xmlns:p14="http://schemas.microsoft.com/office/powerpoint/2010/main" val="39669208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FF"/>
          </a:solidFill>
        </p:spPr>
        <p:txBody>
          <a:bodyPr/>
          <a:lstStyle/>
          <a:p>
            <a:r>
              <a:rPr lang="en-GB" dirty="0" smtClean="0"/>
              <a:t>Language to engage reader</a:t>
            </a:r>
            <a:endParaRPr lang="en-GB" dirty="0"/>
          </a:p>
        </p:txBody>
      </p:sp>
      <p:sp>
        <p:nvSpPr>
          <p:cNvPr id="3" name="Content Placeholder 2"/>
          <p:cNvSpPr>
            <a:spLocks noGrp="1"/>
          </p:cNvSpPr>
          <p:nvPr>
            <p:ph idx="1"/>
          </p:nvPr>
        </p:nvSpPr>
        <p:spPr/>
        <p:txBody>
          <a:bodyPr/>
          <a:lstStyle/>
          <a:p>
            <a:r>
              <a:rPr lang="en-GB" dirty="0" smtClean="0"/>
              <a:t>Select vocabulary that is appropriate to the form, the purpose and the audience.</a:t>
            </a:r>
          </a:p>
          <a:p>
            <a:r>
              <a:rPr lang="en-GB" dirty="0" smtClean="0"/>
              <a:t>Use a wide range of vocabulary</a:t>
            </a:r>
          </a:p>
          <a:p>
            <a:r>
              <a:rPr lang="en-GB" dirty="0" smtClean="0"/>
              <a:t>Use a range of connectives</a:t>
            </a:r>
          </a:p>
          <a:p>
            <a:r>
              <a:rPr lang="en-GB" dirty="0" smtClean="0"/>
              <a:t>Use adverbs to provide more information</a:t>
            </a:r>
          </a:p>
          <a:p>
            <a:r>
              <a:rPr lang="en-GB" dirty="0" smtClean="0"/>
              <a:t>Try to avoid nouns and verbs that sound very general</a:t>
            </a:r>
            <a:endParaRPr lang="en-GB" dirty="0"/>
          </a:p>
        </p:txBody>
      </p:sp>
    </p:spTree>
    <p:extLst>
      <p:ext uri="{BB962C8B-B14F-4D97-AF65-F5344CB8AC3E}">
        <p14:creationId xmlns:p14="http://schemas.microsoft.com/office/powerpoint/2010/main" val="128732269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CC"/>
          </a:solidFill>
        </p:spPr>
        <p:txBody>
          <a:bodyPr/>
          <a:lstStyle/>
          <a:p>
            <a:r>
              <a:rPr lang="en-GB" dirty="0" smtClean="0"/>
              <a:t>Using language creatively</a:t>
            </a:r>
            <a:endParaRPr lang="en-GB" dirty="0"/>
          </a:p>
        </p:txBody>
      </p:sp>
      <p:sp>
        <p:nvSpPr>
          <p:cNvPr id="3" name="Content Placeholder 2"/>
          <p:cNvSpPr>
            <a:spLocks noGrp="1"/>
          </p:cNvSpPr>
          <p:nvPr>
            <p:ph idx="1"/>
          </p:nvPr>
        </p:nvSpPr>
        <p:spPr>
          <a:xfrm>
            <a:off x="457200" y="1268760"/>
            <a:ext cx="8229600" cy="5328592"/>
          </a:xfrm>
        </p:spPr>
        <p:txBody>
          <a:bodyPr>
            <a:normAutofit fontScale="70000" lnSpcReduction="20000"/>
          </a:bodyPr>
          <a:lstStyle/>
          <a:p>
            <a:pPr marL="0" indent="0">
              <a:buNone/>
            </a:pPr>
            <a:r>
              <a:rPr lang="en-GB" u="sng" dirty="0" smtClean="0"/>
              <a:t>Imagery</a:t>
            </a:r>
          </a:p>
          <a:p>
            <a:pPr>
              <a:buFontTx/>
              <a:buChar char="-"/>
            </a:pPr>
            <a:r>
              <a:rPr lang="en-GB" dirty="0" smtClean="0"/>
              <a:t>Similes make a comparison using ‘like’ or ‘as’</a:t>
            </a:r>
          </a:p>
          <a:p>
            <a:pPr>
              <a:buFontTx/>
              <a:buChar char="-"/>
            </a:pPr>
            <a:r>
              <a:rPr lang="en-GB" dirty="0" smtClean="0"/>
              <a:t>Metaphors state things that are not literally true, but the comparison has a strong effect</a:t>
            </a:r>
          </a:p>
          <a:p>
            <a:pPr>
              <a:buFontTx/>
              <a:buChar char="-"/>
            </a:pPr>
            <a:r>
              <a:rPr lang="en-GB" dirty="0" smtClean="0"/>
              <a:t>Personification is a particular type of metaphor, giving inanimate objects ‘life’, often human characteristics</a:t>
            </a:r>
          </a:p>
          <a:p>
            <a:pPr marL="0" indent="0">
              <a:buNone/>
            </a:pPr>
            <a:r>
              <a:rPr lang="en-GB" u="sng" dirty="0" smtClean="0"/>
              <a:t>Clichés</a:t>
            </a:r>
          </a:p>
          <a:p>
            <a:pPr>
              <a:buFontTx/>
              <a:buChar char="-"/>
            </a:pPr>
            <a:r>
              <a:rPr lang="en-GB" dirty="0" smtClean="0"/>
              <a:t>Avoid clichés. A cliché is an over-used phrase and this makes them less effective.</a:t>
            </a:r>
          </a:p>
          <a:p>
            <a:pPr marL="0" indent="0">
              <a:buNone/>
            </a:pPr>
            <a:r>
              <a:rPr lang="en-GB" u="sng" dirty="0" smtClean="0"/>
              <a:t>Stylistic techniques</a:t>
            </a:r>
          </a:p>
          <a:p>
            <a:pPr>
              <a:buFontTx/>
              <a:buChar char="-"/>
            </a:pPr>
            <a:r>
              <a:rPr lang="en-GB" dirty="0" smtClean="0"/>
              <a:t>Onomatopoeia is a way of capturing sounds in words. It is the term we use when a word sounds like the sound it is describing</a:t>
            </a:r>
          </a:p>
          <a:p>
            <a:pPr>
              <a:buFontTx/>
              <a:buChar char="-"/>
            </a:pPr>
            <a:r>
              <a:rPr lang="en-GB" dirty="0" smtClean="0"/>
              <a:t>Alliteration is when words begin with the same letter or sound</a:t>
            </a:r>
          </a:p>
          <a:p>
            <a:pPr marL="0" indent="0">
              <a:buNone/>
            </a:pPr>
            <a:r>
              <a:rPr lang="en-GB" u="sng" dirty="0" smtClean="0"/>
              <a:t>Irony</a:t>
            </a:r>
          </a:p>
          <a:p>
            <a:pPr>
              <a:buFontTx/>
              <a:buChar char="-"/>
            </a:pPr>
            <a:r>
              <a:rPr lang="en-GB" dirty="0" smtClean="0"/>
              <a:t>It can be used in a humorous way </a:t>
            </a:r>
          </a:p>
          <a:p>
            <a:pPr>
              <a:buFontTx/>
              <a:buChar char="-"/>
            </a:pPr>
            <a:r>
              <a:rPr lang="en-GB" dirty="0" smtClean="0"/>
              <a:t>It can be used for serious effect</a:t>
            </a:r>
          </a:p>
        </p:txBody>
      </p:sp>
    </p:spTree>
    <p:extLst>
      <p:ext uri="{BB962C8B-B14F-4D97-AF65-F5344CB8AC3E}">
        <p14:creationId xmlns:p14="http://schemas.microsoft.com/office/powerpoint/2010/main" val="1093512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CC"/>
          </a:solidFill>
        </p:spPr>
        <p:txBody>
          <a:bodyPr>
            <a:normAutofit fontScale="90000"/>
          </a:bodyPr>
          <a:lstStyle/>
          <a:p>
            <a:r>
              <a:rPr lang="en-GB" dirty="0" smtClean="0"/>
              <a:t>Evidence, statistics and quotations, Rhetoric and humour</a:t>
            </a:r>
            <a:endParaRPr lang="en-GB" dirty="0"/>
          </a:p>
        </p:txBody>
      </p:sp>
      <p:sp>
        <p:nvSpPr>
          <p:cNvPr id="3" name="Content Placeholder 2"/>
          <p:cNvSpPr>
            <a:spLocks noGrp="1"/>
          </p:cNvSpPr>
          <p:nvPr>
            <p:ph idx="1"/>
          </p:nvPr>
        </p:nvSpPr>
        <p:spPr/>
        <p:txBody>
          <a:bodyPr/>
          <a:lstStyle/>
          <a:p>
            <a:r>
              <a:rPr lang="en-GB" dirty="0" smtClean="0"/>
              <a:t>Using material which seems factual and the result of research really makes your writing sound powerful</a:t>
            </a:r>
          </a:p>
          <a:p>
            <a:pPr marL="0" indent="0">
              <a:buNone/>
            </a:pPr>
            <a:r>
              <a:rPr lang="en-GB" u="sng" dirty="0" smtClean="0"/>
              <a:t>Rhetoric and humour</a:t>
            </a:r>
          </a:p>
          <a:p>
            <a:pPr marL="0" indent="0">
              <a:buNone/>
            </a:pPr>
            <a:r>
              <a:rPr lang="en-GB" dirty="0"/>
              <a:t> </a:t>
            </a:r>
            <a:r>
              <a:rPr lang="en-GB" dirty="0" smtClean="0"/>
              <a:t>- Using humour engages your reader</a:t>
            </a:r>
            <a:r>
              <a:rPr lang="en-GB" dirty="0"/>
              <a:t> </a:t>
            </a:r>
            <a:r>
              <a:rPr lang="en-GB" dirty="0" smtClean="0"/>
              <a:t>and is very effective in writing to argue and persuade as it helps to ‘break down’ any barriers between you and the reader</a:t>
            </a:r>
          </a:p>
          <a:p>
            <a:pPr marL="0" indent="0">
              <a:buNone/>
            </a:pPr>
            <a:r>
              <a:rPr lang="en-GB" dirty="0" smtClean="0"/>
              <a:t>Rhetoric is used to engage and persuade.</a:t>
            </a:r>
          </a:p>
        </p:txBody>
      </p:sp>
    </p:spTree>
    <p:extLst>
      <p:ext uri="{BB962C8B-B14F-4D97-AF65-F5344CB8AC3E}">
        <p14:creationId xmlns:p14="http://schemas.microsoft.com/office/powerpoint/2010/main" val="31914984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FF"/>
          </a:solidFill>
        </p:spPr>
        <p:txBody>
          <a:bodyPr/>
          <a:lstStyle/>
          <a:p>
            <a:r>
              <a:rPr lang="en-GB" dirty="0" smtClean="0"/>
              <a:t>Rhetorical devices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Rhetorical questions</a:t>
            </a:r>
          </a:p>
          <a:p>
            <a:r>
              <a:rPr lang="en-GB" dirty="0" smtClean="0"/>
              <a:t>Lists of 3(sometimes adjectives for powerful effect)</a:t>
            </a:r>
          </a:p>
          <a:p>
            <a:r>
              <a:rPr lang="en-GB" dirty="0" smtClean="0"/>
              <a:t>Direct address with use of the inclusive pronoun ‘we’ and ‘us’</a:t>
            </a:r>
          </a:p>
          <a:p>
            <a:r>
              <a:rPr lang="en-GB" dirty="0" smtClean="0"/>
              <a:t>Assuming your audience’s agreement</a:t>
            </a:r>
          </a:p>
          <a:p>
            <a:r>
              <a:rPr lang="en-GB" dirty="0" smtClean="0"/>
              <a:t>Appearing to agree with, or flatter, your opposition to help win them the round</a:t>
            </a:r>
          </a:p>
          <a:p>
            <a:r>
              <a:rPr lang="en-GB" dirty="0" smtClean="0"/>
              <a:t>Repetition of key words or phrases</a:t>
            </a:r>
          </a:p>
          <a:p>
            <a:r>
              <a:rPr lang="en-GB" dirty="0" smtClean="0"/>
              <a:t>Exaggeration to make your point more strongly</a:t>
            </a:r>
          </a:p>
          <a:p>
            <a:endParaRPr lang="en-GB" dirty="0"/>
          </a:p>
        </p:txBody>
      </p:sp>
    </p:spTree>
    <p:extLst>
      <p:ext uri="{BB962C8B-B14F-4D97-AF65-F5344CB8AC3E}">
        <p14:creationId xmlns:p14="http://schemas.microsoft.com/office/powerpoint/2010/main" val="15849141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lstStyle/>
          <a:p>
            <a:r>
              <a:rPr lang="en-GB" dirty="0" smtClean="0"/>
              <a:t>The opening and ending</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Try to open your writing with:</a:t>
            </a:r>
          </a:p>
          <a:p>
            <a:pPr>
              <a:buFontTx/>
              <a:buChar char="-"/>
            </a:pPr>
            <a:r>
              <a:rPr lang="en-GB" dirty="0" smtClean="0"/>
              <a:t>A short piece of conversation</a:t>
            </a:r>
          </a:p>
          <a:p>
            <a:pPr>
              <a:buFontTx/>
              <a:buChar char="-"/>
            </a:pPr>
            <a:r>
              <a:rPr lang="en-GB" dirty="0" smtClean="0"/>
              <a:t>An anecdote</a:t>
            </a:r>
          </a:p>
          <a:p>
            <a:pPr>
              <a:buFontTx/>
              <a:buChar char="-"/>
            </a:pPr>
            <a:r>
              <a:rPr lang="en-GB" dirty="0" smtClean="0"/>
              <a:t>A description</a:t>
            </a:r>
          </a:p>
          <a:p>
            <a:pPr>
              <a:buFontTx/>
              <a:buChar char="-"/>
            </a:pPr>
            <a:r>
              <a:rPr lang="en-GB" dirty="0" smtClean="0"/>
              <a:t>A rhetorical question</a:t>
            </a:r>
          </a:p>
          <a:p>
            <a:r>
              <a:rPr lang="en-GB" dirty="0" smtClean="0"/>
              <a:t>Your final paragraph should always leave your reader with a clear impression of your ideas and your point of view.</a:t>
            </a:r>
            <a:r>
              <a:rPr lang="en-GB" dirty="0"/>
              <a:t> </a:t>
            </a:r>
            <a:r>
              <a:rPr lang="en-GB" dirty="0" smtClean="0"/>
              <a:t>It should link back to the introduction to round off your writing.</a:t>
            </a:r>
          </a:p>
        </p:txBody>
      </p:sp>
    </p:spTree>
    <p:extLst>
      <p:ext uri="{BB962C8B-B14F-4D97-AF65-F5344CB8AC3E}">
        <p14:creationId xmlns:p14="http://schemas.microsoft.com/office/powerpoint/2010/main" val="4336817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ECFF"/>
          </a:solidFill>
        </p:spPr>
        <p:txBody>
          <a:bodyPr/>
          <a:lstStyle/>
          <a:p>
            <a:r>
              <a:rPr lang="en-GB" dirty="0" smtClean="0"/>
              <a:t>Writing letters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Put your address at the top right hand side</a:t>
            </a:r>
          </a:p>
          <a:p>
            <a:r>
              <a:rPr lang="en-GB" dirty="0" smtClean="0"/>
              <a:t>Put their address on the top left hand side</a:t>
            </a:r>
          </a:p>
          <a:p>
            <a:pPr marL="0" indent="0">
              <a:buNone/>
            </a:pPr>
            <a:r>
              <a:rPr lang="en-GB" u="sng" dirty="0" smtClean="0"/>
              <a:t>Signing off</a:t>
            </a:r>
          </a:p>
          <a:p>
            <a:pPr>
              <a:buFontTx/>
              <a:buChar char="-"/>
            </a:pPr>
            <a:r>
              <a:rPr lang="en-GB" dirty="0" smtClean="0"/>
              <a:t>If you are writing to someone you don’t know, you should use ‘Dear Sir/Madam’ and end with ‘yours faithfully’</a:t>
            </a:r>
          </a:p>
          <a:p>
            <a:pPr>
              <a:buFontTx/>
              <a:buChar char="-"/>
            </a:pPr>
            <a:r>
              <a:rPr lang="en-GB" dirty="0" smtClean="0"/>
              <a:t>If you are writing to a named person or someone you know formally you should use Dear Mrs Jones or  Dear Customer Services Manager and end </a:t>
            </a:r>
            <a:r>
              <a:rPr lang="en-GB" smtClean="0"/>
              <a:t>with yours sincerely.</a:t>
            </a:r>
            <a:endParaRPr lang="en-GB" dirty="0" smtClean="0"/>
          </a:p>
        </p:txBody>
      </p:sp>
    </p:spTree>
    <p:extLst>
      <p:ext uri="{BB962C8B-B14F-4D97-AF65-F5344CB8AC3E}">
        <p14:creationId xmlns:p14="http://schemas.microsoft.com/office/powerpoint/2010/main" val="43149015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FF"/>
          </a:solidFill>
        </p:spPr>
        <p:txBody>
          <a:bodyPr/>
          <a:lstStyle/>
          <a:p>
            <a:r>
              <a:rPr lang="en-GB" dirty="0" smtClean="0"/>
              <a:t>Writing reports</a:t>
            </a:r>
            <a:endParaRPr lang="en-GB" dirty="0"/>
          </a:p>
        </p:txBody>
      </p:sp>
      <p:sp>
        <p:nvSpPr>
          <p:cNvPr id="3" name="Content Placeholder 2"/>
          <p:cNvSpPr>
            <a:spLocks noGrp="1"/>
          </p:cNvSpPr>
          <p:nvPr>
            <p:ph idx="1"/>
          </p:nvPr>
        </p:nvSpPr>
        <p:spPr/>
        <p:txBody>
          <a:bodyPr/>
          <a:lstStyle/>
          <a:p>
            <a:r>
              <a:rPr lang="en-GB" dirty="0" smtClean="0"/>
              <a:t>A report is usually a mainly factual account of a recent event or set of circumstances</a:t>
            </a:r>
          </a:p>
          <a:p>
            <a:r>
              <a:rPr lang="en-GB" dirty="0" smtClean="0"/>
              <a:t>It should be a mixture of facts and opinions </a:t>
            </a:r>
            <a:endParaRPr lang="en-GB" dirty="0"/>
          </a:p>
        </p:txBody>
      </p:sp>
    </p:spTree>
    <p:extLst>
      <p:ext uri="{BB962C8B-B14F-4D97-AF65-F5344CB8AC3E}">
        <p14:creationId xmlns:p14="http://schemas.microsoft.com/office/powerpoint/2010/main" val="3058888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CC"/>
          </a:solidFill>
        </p:spPr>
        <p:txBody>
          <a:bodyPr/>
          <a:lstStyle/>
          <a:p>
            <a:r>
              <a:rPr lang="en-GB" dirty="0" smtClean="0"/>
              <a:t>Writing articles</a:t>
            </a:r>
            <a:endParaRPr lang="en-GB" dirty="0"/>
          </a:p>
        </p:txBody>
      </p:sp>
      <p:sp>
        <p:nvSpPr>
          <p:cNvPr id="3" name="Content Placeholder 2"/>
          <p:cNvSpPr>
            <a:spLocks noGrp="1"/>
          </p:cNvSpPr>
          <p:nvPr>
            <p:ph idx="1"/>
          </p:nvPr>
        </p:nvSpPr>
        <p:spPr/>
        <p:txBody>
          <a:bodyPr/>
          <a:lstStyle/>
          <a:p>
            <a:r>
              <a:rPr lang="en-GB" dirty="0" smtClean="0"/>
              <a:t>An article has a clear purpose: to discuss or express ideas, usually from a particular point of view</a:t>
            </a:r>
          </a:p>
          <a:p>
            <a:r>
              <a:rPr lang="en-GB" dirty="0" smtClean="0"/>
              <a:t>You should also consider layout and presentational features such as a headline, strapline and subheading</a:t>
            </a:r>
            <a:endParaRPr lang="en-GB" dirty="0"/>
          </a:p>
        </p:txBody>
      </p:sp>
    </p:spTree>
    <p:extLst>
      <p:ext uri="{BB962C8B-B14F-4D97-AF65-F5344CB8AC3E}">
        <p14:creationId xmlns:p14="http://schemas.microsoft.com/office/powerpoint/2010/main" val="4030063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GB" dirty="0" smtClean="0"/>
              <a:t>Selecting and using information</a:t>
            </a:r>
            <a:endParaRPr lang="en-GB" dirty="0"/>
          </a:p>
        </p:txBody>
      </p:sp>
      <p:sp>
        <p:nvSpPr>
          <p:cNvPr id="3" name="Content Placeholder 2"/>
          <p:cNvSpPr>
            <a:spLocks noGrp="1"/>
          </p:cNvSpPr>
          <p:nvPr>
            <p:ph idx="1"/>
          </p:nvPr>
        </p:nvSpPr>
        <p:spPr/>
        <p:txBody>
          <a:bodyPr/>
          <a:lstStyle/>
          <a:p>
            <a:r>
              <a:rPr lang="en-GB" dirty="0" smtClean="0"/>
              <a:t>To support points made in your answers, you need to refer directly to the text</a:t>
            </a:r>
          </a:p>
          <a:p>
            <a:r>
              <a:rPr lang="en-GB" dirty="0" smtClean="0"/>
              <a:t>Any ideas you put forward must come from the text itself (interpret the meaning of the text)</a:t>
            </a:r>
          </a:p>
          <a:p>
            <a:r>
              <a:rPr lang="en-GB" dirty="0" smtClean="0"/>
              <a:t>Avoid long quotes. Use short, snappy and purposeful evidence.</a:t>
            </a:r>
          </a:p>
        </p:txBody>
      </p:sp>
    </p:spTree>
    <p:extLst>
      <p:ext uri="{BB962C8B-B14F-4D97-AF65-F5344CB8AC3E}">
        <p14:creationId xmlns:p14="http://schemas.microsoft.com/office/powerpoint/2010/main" val="10920889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CC"/>
          </a:solidFill>
        </p:spPr>
        <p:txBody>
          <a:bodyPr/>
          <a:lstStyle/>
          <a:p>
            <a:r>
              <a:rPr lang="en-GB" dirty="0" smtClean="0"/>
              <a:t>Writing to argue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791273"/>
              </p:ext>
            </p:extLst>
          </p:nvPr>
        </p:nvGraphicFramePr>
        <p:xfrm>
          <a:off x="0" y="1484784"/>
          <a:ext cx="9144000"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550342842"/>
              </p:ext>
            </p:extLst>
          </p:nvPr>
        </p:nvGraphicFramePr>
        <p:xfrm>
          <a:off x="1259632" y="4365104"/>
          <a:ext cx="6948264" cy="24928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Right Arrow 5"/>
          <p:cNvSpPr/>
          <p:nvPr/>
        </p:nvSpPr>
        <p:spPr>
          <a:xfrm>
            <a:off x="323528" y="4437112"/>
            <a:ext cx="86409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val="23890543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FF"/>
          </a:solidFill>
        </p:spPr>
        <p:txBody>
          <a:bodyPr/>
          <a:lstStyle/>
          <a:p>
            <a:r>
              <a:rPr lang="en-GB" dirty="0" smtClean="0"/>
              <a:t>Writing to persuade</a:t>
            </a:r>
            <a:endParaRPr lang="en-GB" dirty="0"/>
          </a:p>
        </p:txBody>
      </p:sp>
      <p:sp>
        <p:nvSpPr>
          <p:cNvPr id="3" name="Content Placeholder 2"/>
          <p:cNvSpPr>
            <a:spLocks noGrp="1"/>
          </p:cNvSpPr>
          <p:nvPr>
            <p:ph idx="1"/>
          </p:nvPr>
        </p:nvSpPr>
        <p:spPr>
          <a:xfrm>
            <a:off x="457200" y="1600200"/>
            <a:ext cx="8003232" cy="4525963"/>
          </a:xfrm>
        </p:spPr>
        <p:txBody>
          <a:bodyPr>
            <a:normAutofit/>
          </a:bodyPr>
          <a:lstStyle/>
          <a:p>
            <a:r>
              <a:rPr lang="en-GB" dirty="0" smtClean="0"/>
              <a:t>Use techniques  such as:</a:t>
            </a:r>
          </a:p>
          <a:p>
            <a:pPr>
              <a:buFontTx/>
              <a:buChar char="-"/>
            </a:pPr>
            <a:r>
              <a:rPr lang="en-GB" dirty="0" smtClean="0"/>
              <a:t>Effective structuring of ideas</a:t>
            </a:r>
          </a:p>
          <a:p>
            <a:pPr>
              <a:buFontTx/>
              <a:buChar char="-"/>
            </a:pPr>
            <a:r>
              <a:rPr lang="en-GB" dirty="0" smtClean="0"/>
              <a:t>Emotive language</a:t>
            </a:r>
          </a:p>
          <a:p>
            <a:pPr>
              <a:buFontTx/>
              <a:buChar char="-"/>
            </a:pPr>
            <a:r>
              <a:rPr lang="en-GB" dirty="0" smtClean="0"/>
              <a:t>Examples and anecdotes</a:t>
            </a:r>
          </a:p>
          <a:p>
            <a:pPr>
              <a:buFontTx/>
              <a:buChar char="-"/>
            </a:pPr>
            <a:r>
              <a:rPr lang="en-GB" dirty="0" smtClean="0"/>
              <a:t>Rhetoric devices</a:t>
            </a:r>
            <a:endParaRPr lang="en-GB" dirty="0"/>
          </a:p>
        </p:txBody>
      </p:sp>
    </p:spTree>
    <p:extLst>
      <p:ext uri="{BB962C8B-B14F-4D97-AF65-F5344CB8AC3E}">
        <p14:creationId xmlns:p14="http://schemas.microsoft.com/office/powerpoint/2010/main" val="20379847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lstStyle/>
          <a:p>
            <a:r>
              <a:rPr lang="en-GB" dirty="0" smtClean="0"/>
              <a:t>Writing to persuade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7470749"/>
              </p:ext>
            </p:extLst>
          </p:nvPr>
        </p:nvGraphicFramePr>
        <p:xfrm>
          <a:off x="443136" y="1844824"/>
          <a:ext cx="8229600" cy="5544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4"/>
          <p:cNvSpPr/>
          <p:nvPr/>
        </p:nvSpPr>
        <p:spPr>
          <a:xfrm>
            <a:off x="443136" y="5970280"/>
            <a:ext cx="8187600" cy="3881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Conclusion</a:t>
            </a:r>
            <a:endParaRPr lang="en-GB" sz="1800" kern="1200" dirty="0"/>
          </a:p>
        </p:txBody>
      </p:sp>
    </p:spTree>
    <p:extLst>
      <p:ext uri="{BB962C8B-B14F-4D97-AF65-F5344CB8AC3E}">
        <p14:creationId xmlns:p14="http://schemas.microsoft.com/office/powerpoint/2010/main" val="12582861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ECFF"/>
          </a:solidFill>
        </p:spPr>
        <p:txBody>
          <a:bodyPr/>
          <a:lstStyle/>
          <a:p>
            <a:r>
              <a:rPr lang="en-GB" dirty="0" smtClean="0"/>
              <a:t>Writing to persuade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57058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024235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FF"/>
          </a:solidFill>
        </p:spPr>
        <p:txBody>
          <a:bodyPr/>
          <a:lstStyle/>
          <a:p>
            <a:r>
              <a:rPr lang="en-GB" dirty="0" smtClean="0"/>
              <a:t>Writing to inform</a:t>
            </a:r>
            <a:endParaRPr lang="en-GB" dirty="0"/>
          </a:p>
        </p:txBody>
      </p:sp>
      <p:sp>
        <p:nvSpPr>
          <p:cNvPr id="3" name="Content Placeholder 2"/>
          <p:cNvSpPr>
            <a:spLocks noGrp="1"/>
          </p:cNvSpPr>
          <p:nvPr>
            <p:ph idx="1"/>
          </p:nvPr>
        </p:nvSpPr>
        <p:spPr>
          <a:xfrm>
            <a:off x="457200" y="1412776"/>
            <a:ext cx="8229600" cy="5328592"/>
          </a:xfrm>
        </p:spPr>
        <p:txBody>
          <a:bodyPr>
            <a:normAutofit fontScale="55000" lnSpcReduction="20000"/>
          </a:bodyPr>
          <a:lstStyle/>
          <a:p>
            <a:r>
              <a:rPr lang="en-GB" dirty="0" smtClean="0"/>
              <a:t>You should concentrate on:</a:t>
            </a:r>
          </a:p>
          <a:p>
            <a:pPr>
              <a:buFontTx/>
              <a:buChar char="-"/>
            </a:pPr>
            <a:r>
              <a:rPr lang="en-GB" dirty="0" smtClean="0"/>
              <a:t>Choosing information to suit your purpose</a:t>
            </a:r>
          </a:p>
          <a:p>
            <a:pPr>
              <a:buFontTx/>
              <a:buChar char="-"/>
            </a:pPr>
            <a:r>
              <a:rPr lang="en-GB" dirty="0" smtClean="0"/>
              <a:t>Organising your ideas into clear </a:t>
            </a:r>
          </a:p>
          <a:p>
            <a:pPr>
              <a:buFontTx/>
              <a:buChar char="-"/>
            </a:pPr>
            <a:r>
              <a:rPr lang="en-GB" dirty="0" smtClean="0"/>
              <a:t>Writing an effective opening and ending</a:t>
            </a:r>
          </a:p>
          <a:p>
            <a:pPr>
              <a:buFontTx/>
              <a:buChar char="-"/>
            </a:pPr>
            <a:r>
              <a:rPr lang="en-GB" dirty="0" smtClean="0"/>
              <a:t>Including facts and opinions</a:t>
            </a:r>
          </a:p>
          <a:p>
            <a:pPr>
              <a:buFontTx/>
              <a:buChar char="-"/>
            </a:pPr>
            <a:r>
              <a:rPr lang="en-GB" dirty="0" smtClean="0"/>
              <a:t>Creating the right tone for your audience and purpose</a:t>
            </a:r>
          </a:p>
          <a:p>
            <a:pPr marL="0" indent="0">
              <a:buNone/>
            </a:pPr>
            <a:r>
              <a:rPr lang="en-GB" u="sng" dirty="0" smtClean="0"/>
              <a:t>What is the examiner looking for?</a:t>
            </a:r>
          </a:p>
          <a:p>
            <a:pPr>
              <a:buFontTx/>
              <a:buChar char="-"/>
            </a:pPr>
            <a:r>
              <a:rPr lang="en-GB" dirty="0" smtClean="0"/>
              <a:t>Have </a:t>
            </a:r>
            <a:r>
              <a:rPr lang="en-GB" dirty="0"/>
              <a:t>you provided your audience with what it needs, wants, or might like to know and nothing more</a:t>
            </a:r>
            <a:r>
              <a:rPr lang="en-GB" dirty="0" smtClean="0"/>
              <a:t>?</a:t>
            </a:r>
          </a:p>
          <a:p>
            <a:pPr>
              <a:buFontTx/>
              <a:buChar char="-"/>
            </a:pPr>
            <a:r>
              <a:rPr lang="en-GB" dirty="0"/>
              <a:t>Have you given relevant details that are clear, fair and balanced – whether as facts or opinions</a:t>
            </a:r>
            <a:r>
              <a:rPr lang="en-GB" dirty="0" smtClean="0"/>
              <a:t>?</a:t>
            </a:r>
          </a:p>
          <a:p>
            <a:pPr>
              <a:buFontTx/>
              <a:buChar char="-"/>
            </a:pPr>
            <a:r>
              <a:rPr lang="en-GB" dirty="0"/>
              <a:t>Are the details given in a straightforward and unambiguous manner</a:t>
            </a:r>
            <a:r>
              <a:rPr lang="en-GB" dirty="0" smtClean="0"/>
              <a:t>? - Language </a:t>
            </a:r>
            <a:r>
              <a:rPr lang="en-GB" dirty="0"/>
              <a:t>that informs should rely on its </a:t>
            </a:r>
            <a:r>
              <a:rPr lang="en-GB" dirty="0" smtClean="0"/>
              <a:t>denotation </a:t>
            </a:r>
            <a:r>
              <a:rPr lang="en-GB" dirty="0"/>
              <a:t>for meaning, i.e. its literal meaning, rather than </a:t>
            </a:r>
          </a:p>
          <a:p>
            <a:pPr>
              <a:buFontTx/>
              <a:buChar char="-"/>
            </a:pPr>
            <a:r>
              <a:rPr lang="en-GB" dirty="0"/>
              <a:t>connotation, i.e. suggested meaning.</a:t>
            </a:r>
          </a:p>
          <a:p>
            <a:pPr>
              <a:buFontTx/>
              <a:buChar char="-"/>
            </a:pPr>
            <a:r>
              <a:rPr lang="en-GB" dirty="0"/>
              <a:t>Are the relevant '5W+H' questions being answered, i.e. who, what, why, where, when and how?</a:t>
            </a:r>
          </a:p>
          <a:p>
            <a:pPr>
              <a:buFontTx/>
              <a:buChar char="-"/>
            </a:pPr>
            <a:r>
              <a:rPr lang="en-GB" dirty="0"/>
              <a:t>Is the writing engaging and interesting to its audience, i.e. is its style lively?</a:t>
            </a:r>
          </a:p>
          <a:p>
            <a:pPr>
              <a:buFontTx/>
              <a:buChar char="-"/>
            </a:pPr>
            <a:r>
              <a:rPr lang="en-GB" dirty="0"/>
              <a:t>Is the detail given sufficient (i.e. not too much or too little).</a:t>
            </a:r>
          </a:p>
        </p:txBody>
      </p:sp>
    </p:spTree>
    <p:extLst>
      <p:ext uri="{BB962C8B-B14F-4D97-AF65-F5344CB8AC3E}">
        <p14:creationId xmlns:p14="http://schemas.microsoft.com/office/powerpoint/2010/main" val="28248328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CC"/>
          </a:solidFill>
        </p:spPr>
        <p:txBody>
          <a:bodyPr/>
          <a:lstStyle/>
          <a:p>
            <a:r>
              <a:rPr lang="en-GB" dirty="0" smtClean="0"/>
              <a:t>Writing to inform</a:t>
            </a:r>
            <a:endParaRPr lang="en-GB" dirty="0"/>
          </a:p>
        </p:txBody>
      </p:sp>
      <p:sp>
        <p:nvSpPr>
          <p:cNvPr id="3" name="Content Placeholder 2"/>
          <p:cNvSpPr>
            <a:spLocks noGrp="1"/>
          </p:cNvSpPr>
          <p:nvPr>
            <p:ph idx="1"/>
          </p:nvPr>
        </p:nvSpPr>
        <p:spPr/>
        <p:txBody>
          <a:bodyPr/>
          <a:lstStyle/>
          <a:p>
            <a:r>
              <a:rPr lang="en-GB" dirty="0" smtClean="0"/>
              <a:t>CREATE A STRONG OPENING</a:t>
            </a:r>
          </a:p>
          <a:p>
            <a:pPr>
              <a:buFontTx/>
              <a:buChar char="-"/>
            </a:pPr>
            <a:r>
              <a:rPr lang="en-GB" dirty="0" smtClean="0"/>
              <a:t>Begin with humour to engage your audience</a:t>
            </a:r>
          </a:p>
          <a:p>
            <a:pPr>
              <a:buFontTx/>
              <a:buChar char="-"/>
            </a:pPr>
            <a:r>
              <a:rPr lang="en-GB" dirty="0" smtClean="0"/>
              <a:t>Or an account from personal experience which gives a context for your writing</a:t>
            </a:r>
            <a:endParaRPr lang="en-GB" dirty="0"/>
          </a:p>
        </p:txBody>
      </p:sp>
    </p:spTree>
    <p:extLst>
      <p:ext uri="{BB962C8B-B14F-4D97-AF65-F5344CB8AC3E}">
        <p14:creationId xmlns:p14="http://schemas.microsoft.com/office/powerpoint/2010/main" val="1916429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CC"/>
          </a:solidFill>
        </p:spPr>
        <p:txBody>
          <a:bodyPr/>
          <a:lstStyle/>
          <a:p>
            <a:r>
              <a:rPr lang="en-GB" dirty="0" smtClean="0"/>
              <a:t>Writing to explain</a:t>
            </a:r>
            <a:endParaRPr lang="en-GB" dirty="0"/>
          </a:p>
        </p:txBody>
      </p:sp>
      <p:sp>
        <p:nvSpPr>
          <p:cNvPr id="3" name="Content Placeholder 2"/>
          <p:cNvSpPr>
            <a:spLocks noGrp="1"/>
          </p:cNvSpPr>
          <p:nvPr>
            <p:ph idx="1"/>
          </p:nvPr>
        </p:nvSpPr>
        <p:spPr/>
        <p:txBody>
          <a:bodyPr/>
          <a:lstStyle/>
          <a:p>
            <a:r>
              <a:rPr lang="en-GB" dirty="0" smtClean="0"/>
              <a:t>Give reasons for what happened, or how you feel, or why something is important.</a:t>
            </a:r>
          </a:p>
          <a:p>
            <a:endParaRPr lang="en-GB" dirty="0"/>
          </a:p>
          <a:p>
            <a:endParaRPr lang="en-GB" dirty="0" smtClean="0"/>
          </a:p>
          <a:p>
            <a:endParaRPr lang="en-GB" dirty="0"/>
          </a:p>
          <a:p>
            <a:r>
              <a:rPr lang="en-GB" dirty="0" smtClean="0"/>
              <a:t>You need to use casual connectives such as:</a:t>
            </a:r>
          </a:p>
          <a:p>
            <a:pPr marL="0" indent="0">
              <a:buNone/>
            </a:pPr>
            <a:endParaRPr lang="en-GB" dirty="0"/>
          </a:p>
        </p:txBody>
      </p:sp>
      <p:graphicFrame>
        <p:nvGraphicFramePr>
          <p:cNvPr id="4" name="Diagram 3"/>
          <p:cNvGraphicFramePr/>
          <p:nvPr>
            <p:extLst>
              <p:ext uri="{D42A27DB-BD31-4B8C-83A1-F6EECF244321}">
                <p14:modId xmlns:p14="http://schemas.microsoft.com/office/powerpoint/2010/main" val="85805001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52022129"/>
              </p:ext>
            </p:extLst>
          </p:nvPr>
        </p:nvGraphicFramePr>
        <p:xfrm>
          <a:off x="971600" y="4941168"/>
          <a:ext cx="6096000" cy="1676400"/>
        </p:xfrm>
        <a:graphic>
          <a:graphicData uri="http://schemas.openxmlformats.org/drawingml/2006/table">
            <a:tbl>
              <a:tblPr firstRow="1" bandRow="1">
                <a:tableStyleId>{16D9F66E-5EB9-4882-86FB-DCBF35E3C3E4}</a:tableStyleId>
              </a:tblPr>
              <a:tblGrid>
                <a:gridCol w="3048000"/>
                <a:gridCol w="3048000"/>
              </a:tblGrid>
              <a:tr h="216024">
                <a:tc>
                  <a:txBody>
                    <a:bodyPr/>
                    <a:lstStyle/>
                    <a:p>
                      <a:r>
                        <a:rPr lang="en-GB" sz="1600" dirty="0" smtClean="0"/>
                        <a:t>As a result of this</a:t>
                      </a:r>
                      <a:endParaRPr lang="en-GB" sz="1600" dirty="0"/>
                    </a:p>
                  </a:txBody>
                  <a:tcPr/>
                </a:tc>
                <a:tc>
                  <a:txBody>
                    <a:bodyPr/>
                    <a:lstStyle/>
                    <a:p>
                      <a:r>
                        <a:rPr lang="en-GB" sz="1600" dirty="0" smtClean="0"/>
                        <a:t>It might be</a:t>
                      </a:r>
                      <a:endParaRPr lang="en-GB" sz="1600" dirty="0"/>
                    </a:p>
                  </a:txBody>
                  <a:tcPr/>
                </a:tc>
              </a:tr>
              <a:tr h="167104">
                <a:tc>
                  <a:txBody>
                    <a:bodyPr/>
                    <a:lstStyle/>
                    <a:p>
                      <a:r>
                        <a:rPr lang="en-GB" sz="1600" dirty="0" smtClean="0"/>
                        <a:t>This meant that</a:t>
                      </a:r>
                      <a:endParaRPr lang="en-GB" sz="1600" dirty="0"/>
                    </a:p>
                  </a:txBody>
                  <a:tcPr/>
                </a:tc>
                <a:tc>
                  <a:txBody>
                    <a:bodyPr/>
                    <a:lstStyle/>
                    <a:p>
                      <a:r>
                        <a:rPr lang="en-GB" sz="1600" dirty="0" smtClean="0"/>
                        <a:t>The reason could have been</a:t>
                      </a:r>
                      <a:endParaRPr lang="en-GB" sz="1600" dirty="0"/>
                    </a:p>
                  </a:txBody>
                  <a:tcPr/>
                </a:tc>
              </a:tr>
              <a:tr h="0">
                <a:tc>
                  <a:txBody>
                    <a:bodyPr/>
                    <a:lstStyle/>
                    <a:p>
                      <a:r>
                        <a:rPr lang="en-GB" sz="1600" dirty="0" smtClean="0"/>
                        <a:t>This is because</a:t>
                      </a:r>
                      <a:endParaRPr lang="en-GB" sz="1600" dirty="0"/>
                    </a:p>
                  </a:txBody>
                  <a:tcPr/>
                </a:tc>
                <a:tc>
                  <a:txBody>
                    <a:bodyPr/>
                    <a:lstStyle/>
                    <a:p>
                      <a:r>
                        <a:rPr lang="en-GB" sz="1600" dirty="0" smtClean="0"/>
                        <a:t>It may be that</a:t>
                      </a:r>
                      <a:endParaRPr lang="en-GB" sz="1600" dirty="0"/>
                    </a:p>
                  </a:txBody>
                  <a:tcPr/>
                </a:tc>
              </a:tr>
              <a:tr h="122520">
                <a:tc>
                  <a:txBody>
                    <a:bodyPr/>
                    <a:lstStyle/>
                    <a:p>
                      <a:r>
                        <a:rPr lang="en-GB" sz="1600" dirty="0" smtClean="0"/>
                        <a:t>As a consequence</a:t>
                      </a:r>
                      <a:endParaRPr lang="en-GB" sz="1600" dirty="0"/>
                    </a:p>
                  </a:txBody>
                  <a:tcPr/>
                </a:tc>
                <a:tc>
                  <a:txBody>
                    <a:bodyPr/>
                    <a:lstStyle/>
                    <a:p>
                      <a:r>
                        <a:rPr lang="en-GB" sz="1600" dirty="0" smtClean="0"/>
                        <a:t>Perhaps</a:t>
                      </a:r>
                      <a:endParaRPr lang="en-GB" sz="1600" dirty="0"/>
                    </a:p>
                  </a:txBody>
                  <a:tcPr/>
                </a:tc>
              </a:tr>
              <a:tr h="136232">
                <a:tc>
                  <a:txBody>
                    <a:bodyPr/>
                    <a:lstStyle/>
                    <a:p>
                      <a:r>
                        <a:rPr lang="en-GB" sz="1600" dirty="0" smtClean="0"/>
                        <a:t>Therefore</a:t>
                      </a:r>
                      <a:endParaRPr lang="en-GB" sz="1600" dirty="0"/>
                    </a:p>
                  </a:txBody>
                  <a:tcPr/>
                </a:tc>
                <a:tc>
                  <a:txBody>
                    <a:bodyPr/>
                    <a:lstStyle/>
                    <a:p>
                      <a:r>
                        <a:rPr lang="en-GB" sz="1600" dirty="0" smtClean="0"/>
                        <a:t>Possibly</a:t>
                      </a:r>
                      <a:endParaRPr lang="en-GB" sz="1600" dirty="0"/>
                    </a:p>
                  </a:txBody>
                  <a:tcPr/>
                </a:tc>
              </a:tr>
            </a:tbl>
          </a:graphicData>
        </a:graphic>
      </p:graphicFrame>
    </p:spTree>
    <p:extLst>
      <p:ext uri="{BB962C8B-B14F-4D97-AF65-F5344CB8AC3E}">
        <p14:creationId xmlns:p14="http://schemas.microsoft.com/office/powerpoint/2010/main" val="31036520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rgbClr val="FFCCFF"/>
          </a:solidFill>
        </p:spPr>
        <p:txBody>
          <a:bodyPr/>
          <a:lstStyle/>
          <a:p>
            <a:r>
              <a:rPr lang="en-GB" dirty="0" smtClean="0"/>
              <a:t>Writing to review</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4183751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35914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CCFF"/>
          </a:solidFill>
        </p:spPr>
        <p:txBody>
          <a:bodyPr/>
          <a:lstStyle/>
          <a:p>
            <a:r>
              <a:rPr lang="en-GB" dirty="0" smtClean="0"/>
              <a:t>Writing to review</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3978774"/>
              </p:ext>
            </p:extLst>
          </p:nvPr>
        </p:nvGraphicFramePr>
        <p:xfrm>
          <a:off x="457200" y="1600200"/>
          <a:ext cx="8229600" cy="3024128"/>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GB" dirty="0" smtClean="0"/>
                        <a:t>Positive</a:t>
                      </a:r>
                      <a:endParaRPr lang="en-GB" dirty="0"/>
                    </a:p>
                  </a:txBody>
                  <a:tcPr/>
                </a:tc>
                <a:tc>
                  <a:txBody>
                    <a:bodyPr/>
                    <a:lstStyle/>
                    <a:p>
                      <a:r>
                        <a:rPr lang="en-GB" dirty="0" smtClean="0"/>
                        <a:t>General</a:t>
                      </a:r>
                      <a:endParaRPr lang="en-GB" dirty="0"/>
                    </a:p>
                  </a:txBody>
                  <a:tcPr/>
                </a:tc>
                <a:tc>
                  <a:txBody>
                    <a:bodyPr/>
                    <a:lstStyle/>
                    <a:p>
                      <a:r>
                        <a:rPr lang="en-GB" dirty="0" smtClean="0"/>
                        <a:t>Negative</a:t>
                      </a:r>
                      <a:endParaRPr lang="en-GB" dirty="0"/>
                    </a:p>
                  </a:txBody>
                  <a:tcPr/>
                </a:tc>
              </a:tr>
              <a:tr h="370840">
                <a:tc>
                  <a:txBody>
                    <a:bodyPr/>
                    <a:lstStyle/>
                    <a:p>
                      <a:r>
                        <a:rPr lang="en-GB" dirty="0" smtClean="0"/>
                        <a:t>Irresistible</a:t>
                      </a:r>
                      <a:endParaRPr lang="en-GB" dirty="0"/>
                    </a:p>
                  </a:txBody>
                  <a:tcPr/>
                </a:tc>
                <a:tc>
                  <a:txBody>
                    <a:bodyPr/>
                    <a:lstStyle/>
                    <a:p>
                      <a:r>
                        <a:rPr lang="en-GB" dirty="0" smtClean="0"/>
                        <a:t>Plot</a:t>
                      </a:r>
                      <a:endParaRPr lang="en-GB" dirty="0"/>
                    </a:p>
                  </a:txBody>
                  <a:tcPr/>
                </a:tc>
                <a:tc>
                  <a:txBody>
                    <a:bodyPr/>
                    <a:lstStyle/>
                    <a:p>
                      <a:r>
                        <a:rPr lang="en-GB" dirty="0" smtClean="0"/>
                        <a:t>Bewildering</a:t>
                      </a:r>
                      <a:endParaRPr lang="en-GB" dirty="0"/>
                    </a:p>
                  </a:txBody>
                  <a:tcPr/>
                </a:tc>
              </a:tr>
              <a:tr h="370840">
                <a:tc>
                  <a:txBody>
                    <a:bodyPr/>
                    <a:lstStyle/>
                    <a:p>
                      <a:r>
                        <a:rPr lang="en-GB" dirty="0" smtClean="0"/>
                        <a:t>Hilarious</a:t>
                      </a:r>
                      <a:endParaRPr lang="en-GB" dirty="0"/>
                    </a:p>
                  </a:txBody>
                  <a:tcPr/>
                </a:tc>
                <a:tc>
                  <a:txBody>
                    <a:bodyPr/>
                    <a:lstStyle/>
                    <a:p>
                      <a:r>
                        <a:rPr lang="en-GB" dirty="0" smtClean="0"/>
                        <a:t>Type</a:t>
                      </a:r>
                      <a:endParaRPr lang="en-GB" dirty="0"/>
                    </a:p>
                  </a:txBody>
                  <a:tcPr/>
                </a:tc>
                <a:tc>
                  <a:txBody>
                    <a:bodyPr/>
                    <a:lstStyle/>
                    <a:p>
                      <a:r>
                        <a:rPr lang="en-GB" dirty="0" smtClean="0"/>
                        <a:t>Disappointing</a:t>
                      </a:r>
                      <a:endParaRPr lang="en-GB" dirty="0"/>
                    </a:p>
                  </a:txBody>
                  <a:tcPr/>
                </a:tc>
              </a:tr>
              <a:tr h="428248">
                <a:tc>
                  <a:txBody>
                    <a:bodyPr/>
                    <a:lstStyle/>
                    <a:p>
                      <a:r>
                        <a:rPr lang="en-GB" dirty="0" smtClean="0"/>
                        <a:t>Classic</a:t>
                      </a:r>
                      <a:endParaRPr lang="en-GB" dirty="0"/>
                    </a:p>
                  </a:txBody>
                  <a:tcPr/>
                </a:tc>
                <a:tc>
                  <a:txBody>
                    <a:bodyPr/>
                    <a:lstStyle/>
                    <a:p>
                      <a:r>
                        <a:rPr lang="en-GB" dirty="0" smtClean="0"/>
                        <a:t>Form</a:t>
                      </a:r>
                      <a:endParaRPr lang="en-GB" dirty="0"/>
                    </a:p>
                  </a:txBody>
                  <a:tcPr/>
                </a:tc>
                <a:tc>
                  <a:txBody>
                    <a:bodyPr/>
                    <a:lstStyle/>
                    <a:p>
                      <a:r>
                        <a:rPr lang="en-GB" dirty="0" smtClean="0"/>
                        <a:t>Superb</a:t>
                      </a:r>
                      <a:endParaRPr lang="en-GB" dirty="0"/>
                    </a:p>
                  </a:txBody>
                  <a:tcPr/>
                </a:tc>
              </a:tr>
              <a:tr h="370840">
                <a:tc>
                  <a:txBody>
                    <a:bodyPr/>
                    <a:lstStyle/>
                    <a:p>
                      <a:r>
                        <a:rPr lang="en-GB" dirty="0" smtClean="0"/>
                        <a:t>Hype</a:t>
                      </a:r>
                      <a:endParaRPr lang="en-GB" dirty="0"/>
                    </a:p>
                  </a:txBody>
                  <a:tcPr/>
                </a:tc>
                <a:tc>
                  <a:txBody>
                    <a:bodyPr/>
                    <a:lstStyle/>
                    <a:p>
                      <a:r>
                        <a:rPr lang="en-GB" dirty="0" smtClean="0"/>
                        <a:t>Unbelievable</a:t>
                      </a:r>
                      <a:endParaRPr lang="en-GB" dirty="0"/>
                    </a:p>
                  </a:txBody>
                  <a:tcPr/>
                </a:tc>
                <a:tc>
                  <a:txBody>
                    <a:bodyPr/>
                    <a:lstStyle/>
                    <a:p>
                      <a:r>
                        <a:rPr lang="en-GB" dirty="0" smtClean="0"/>
                        <a:t>Effects</a:t>
                      </a:r>
                      <a:endParaRPr lang="en-GB" dirty="0"/>
                    </a:p>
                  </a:txBody>
                  <a:tcPr/>
                </a:tc>
              </a:tr>
              <a:tr h="370840">
                <a:tc>
                  <a:txBody>
                    <a:bodyPr/>
                    <a:lstStyle/>
                    <a:p>
                      <a:r>
                        <a:rPr lang="en-GB" dirty="0" smtClean="0"/>
                        <a:t>Imitation</a:t>
                      </a:r>
                      <a:endParaRPr lang="en-GB" dirty="0"/>
                    </a:p>
                  </a:txBody>
                  <a:tcPr/>
                </a:tc>
                <a:tc>
                  <a:txBody>
                    <a:bodyPr/>
                    <a:lstStyle/>
                    <a:p>
                      <a:r>
                        <a:rPr lang="en-GB" dirty="0" smtClean="0"/>
                        <a:t>Suspense</a:t>
                      </a:r>
                      <a:endParaRPr lang="en-GB" dirty="0"/>
                    </a:p>
                  </a:txBody>
                  <a:tcPr/>
                </a:tc>
                <a:tc>
                  <a:txBody>
                    <a:bodyPr/>
                    <a:lstStyle/>
                    <a:p>
                      <a:r>
                        <a:rPr lang="en-GB" dirty="0" smtClean="0"/>
                        <a:t>Mood</a:t>
                      </a:r>
                      <a:endParaRPr lang="en-GB" dirty="0"/>
                    </a:p>
                  </a:txBody>
                  <a:tcPr/>
                </a:tc>
              </a:tr>
              <a:tr h="370840">
                <a:tc>
                  <a:txBody>
                    <a:bodyPr/>
                    <a:lstStyle/>
                    <a:p>
                      <a:r>
                        <a:rPr lang="en-GB" dirty="0" smtClean="0"/>
                        <a:t>Captivating</a:t>
                      </a:r>
                      <a:endParaRPr lang="en-GB" dirty="0"/>
                    </a:p>
                  </a:txBody>
                  <a:tcPr/>
                </a:tc>
                <a:tc>
                  <a:txBody>
                    <a:bodyPr/>
                    <a:lstStyle/>
                    <a:p>
                      <a:r>
                        <a:rPr lang="en-GB" dirty="0" smtClean="0"/>
                        <a:t>Typical</a:t>
                      </a:r>
                      <a:endParaRPr lang="en-GB" dirty="0"/>
                    </a:p>
                  </a:txBody>
                  <a:tcPr/>
                </a:tc>
                <a:tc>
                  <a:txBody>
                    <a:bodyPr/>
                    <a:lstStyle/>
                    <a:p>
                      <a:r>
                        <a:rPr lang="en-GB" dirty="0" smtClean="0"/>
                        <a:t>Clichéd</a:t>
                      </a:r>
                      <a:endParaRPr lang="en-GB" dirty="0"/>
                    </a:p>
                  </a:txBody>
                  <a:tcPr/>
                </a:tc>
              </a:tr>
              <a:tr h="370840">
                <a:tc>
                  <a:txBody>
                    <a:bodyPr/>
                    <a:lstStyle/>
                    <a:p>
                      <a:r>
                        <a:rPr lang="en-GB" dirty="0" smtClean="0"/>
                        <a:t>Impressive</a:t>
                      </a:r>
                      <a:endParaRPr lang="en-GB" dirty="0"/>
                    </a:p>
                  </a:txBody>
                  <a:tcPr/>
                </a:tc>
                <a:tc>
                  <a:txBody>
                    <a:bodyPr/>
                    <a:lstStyle/>
                    <a:p>
                      <a:r>
                        <a:rPr lang="en-GB" dirty="0" smtClean="0"/>
                        <a:t>Scenes</a:t>
                      </a:r>
                      <a:endParaRPr lang="en-GB" dirty="0"/>
                    </a:p>
                  </a:txBody>
                  <a:tcPr/>
                </a:tc>
                <a:tc>
                  <a:txBody>
                    <a:bodyPr/>
                    <a:lstStyle/>
                    <a:p>
                      <a:r>
                        <a:rPr lang="en-GB" dirty="0" smtClean="0"/>
                        <a:t>Excessive</a:t>
                      </a:r>
                      <a:endParaRPr lang="en-GB" dirty="0"/>
                    </a:p>
                  </a:txBody>
                  <a:tcPr/>
                </a:tc>
              </a:tr>
            </a:tbl>
          </a:graphicData>
        </a:graphic>
      </p:graphicFrame>
    </p:spTree>
    <p:extLst>
      <p:ext uri="{BB962C8B-B14F-4D97-AF65-F5344CB8AC3E}">
        <p14:creationId xmlns:p14="http://schemas.microsoft.com/office/powerpoint/2010/main" val="40288888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ECFF"/>
          </a:solidFill>
        </p:spPr>
        <p:txBody>
          <a:bodyPr/>
          <a:lstStyle/>
          <a:p>
            <a:r>
              <a:rPr lang="en-GB" dirty="0" smtClean="0"/>
              <a:t>Writing to advise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1234342"/>
              </p:ext>
            </p:extLst>
          </p:nvPr>
        </p:nvGraphicFramePr>
        <p:xfrm>
          <a:off x="467544" y="1268760"/>
          <a:ext cx="8229600" cy="2088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827584" y="3140968"/>
            <a:ext cx="7272808" cy="2031325"/>
          </a:xfrm>
          <a:prstGeom prst="rect">
            <a:avLst/>
          </a:prstGeom>
          <a:noFill/>
        </p:spPr>
        <p:txBody>
          <a:bodyPr wrap="square" rtlCol="0">
            <a:spAutoFit/>
          </a:bodyPr>
          <a:lstStyle/>
          <a:p>
            <a:pPr marL="285750" indent="-285750">
              <a:buFont typeface="Arial" pitchFamily="34" charset="0"/>
              <a:buChar char="•"/>
            </a:pPr>
            <a:r>
              <a:rPr lang="en-GB" dirty="0" smtClean="0"/>
              <a:t>Your tone needs to fit your purpose and audience. YOU ARE ADDRESSING YOUR READER DIRECTLY</a:t>
            </a:r>
          </a:p>
          <a:p>
            <a:r>
              <a:rPr lang="en-GB" u="sng" dirty="0" smtClean="0"/>
              <a:t>Language Features you can use</a:t>
            </a:r>
          </a:p>
          <a:p>
            <a:pPr marL="285750" indent="-285750">
              <a:buFontTx/>
              <a:buChar char="-"/>
            </a:pPr>
            <a:r>
              <a:rPr lang="en-GB" dirty="0" smtClean="0"/>
              <a:t>Commands e.g. Make sure you add… Don’t forget to visit…</a:t>
            </a:r>
          </a:p>
          <a:p>
            <a:pPr marL="285750" indent="-285750">
              <a:buFontTx/>
              <a:buChar char="-"/>
            </a:pPr>
            <a:r>
              <a:rPr lang="en-GB" dirty="0" smtClean="0"/>
              <a:t>Verbs like must and should which encourage the reader to act</a:t>
            </a:r>
          </a:p>
          <a:p>
            <a:pPr marL="285750" indent="-285750">
              <a:buFontTx/>
              <a:buChar char="-"/>
            </a:pPr>
            <a:r>
              <a:rPr lang="en-GB" dirty="0" smtClean="0"/>
              <a:t>Softer verbs like can and may or could and might which give suggestions</a:t>
            </a:r>
          </a:p>
          <a:p>
            <a:pPr marL="285750" indent="-285750">
              <a:buFontTx/>
              <a:buChar char="-"/>
            </a:pPr>
            <a:r>
              <a:rPr lang="en-GB" dirty="0" smtClean="0"/>
              <a:t>If…. (then)… sentences shows what would happen if you follow the advice.</a:t>
            </a:r>
            <a:endParaRPr lang="en-GB" dirty="0"/>
          </a:p>
        </p:txBody>
      </p:sp>
    </p:spTree>
    <p:extLst>
      <p:ext uri="{BB962C8B-B14F-4D97-AF65-F5344CB8AC3E}">
        <p14:creationId xmlns:p14="http://schemas.microsoft.com/office/powerpoint/2010/main" val="2908318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t>How to quote</a:t>
            </a:r>
            <a:endParaRPr lang="en-GB" dirty="0"/>
          </a:p>
        </p:txBody>
      </p:sp>
      <p:sp>
        <p:nvSpPr>
          <p:cNvPr id="3" name="Content Placeholder 2"/>
          <p:cNvSpPr>
            <a:spLocks noGrp="1"/>
          </p:cNvSpPr>
          <p:nvPr>
            <p:ph idx="1"/>
          </p:nvPr>
        </p:nvSpPr>
        <p:spPr/>
        <p:txBody>
          <a:bodyPr/>
          <a:lstStyle/>
          <a:p>
            <a:r>
              <a:rPr lang="en-GB" dirty="0" smtClean="0"/>
              <a:t>Quotations that are fluently ‘embedded’ into sentences are more stylish and sophisticated.</a:t>
            </a:r>
          </a:p>
          <a:p>
            <a:r>
              <a:rPr lang="en-GB" dirty="0" smtClean="0"/>
              <a:t>For longer quotes, place a colon at the end of your comment. Then start a new line and indent the quotation.</a:t>
            </a:r>
            <a:endParaRPr lang="en-GB" dirty="0"/>
          </a:p>
        </p:txBody>
      </p:sp>
    </p:spTree>
    <p:extLst>
      <p:ext uri="{BB962C8B-B14F-4D97-AF65-F5344CB8AC3E}">
        <p14:creationId xmlns:p14="http://schemas.microsoft.com/office/powerpoint/2010/main" val="13931472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FF"/>
          </a:solidFill>
        </p:spPr>
        <p:txBody>
          <a:bodyPr>
            <a:normAutofit/>
          </a:bodyPr>
          <a:lstStyle/>
          <a:p>
            <a:r>
              <a:rPr lang="en-GB" sz="3600" dirty="0" smtClean="0"/>
              <a:t>RHETORIC- Used to engage and persuade</a:t>
            </a:r>
            <a:endParaRPr lang="en-GB" sz="3600" dirty="0"/>
          </a:p>
        </p:txBody>
      </p:sp>
      <p:sp>
        <p:nvSpPr>
          <p:cNvPr id="4" name="Rectangle 3"/>
          <p:cNvSpPr/>
          <p:nvPr/>
        </p:nvSpPr>
        <p:spPr>
          <a:xfrm>
            <a:off x="248272" y="1336659"/>
            <a:ext cx="362439" cy="5509200"/>
          </a:xfrm>
          <a:prstGeom prst="rect">
            <a:avLst/>
          </a:prstGeom>
          <a:noFill/>
        </p:spPr>
        <p:txBody>
          <a:bodyPr wrap="square" lIns="91440" tIns="45720" rIns="91440" bIns="45720">
            <a:spAutoFit/>
          </a:bodyPr>
          <a:lstStyle/>
          <a:p>
            <a:pPr algn="ct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R</a:t>
            </a:r>
          </a:p>
          <a:p>
            <a:pPr algn="ctr"/>
            <a:r>
              <a:rPr lang="en-US" sz="4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a:t>
            </a:r>
          </a:p>
          <a:p>
            <a:pPr algn="ct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a:t>
            </a:r>
          </a:p>
          <a:p>
            <a:pPr algn="ctr"/>
            <a:r>
              <a:rPr lang="en-US" sz="4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a:t>
            </a:r>
          </a:p>
          <a:p>
            <a:pPr algn="ct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O</a:t>
            </a:r>
          </a:p>
          <a:p>
            <a:pPr algn="ctr"/>
            <a:r>
              <a:rPr lang="en-US" sz="4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R</a:t>
            </a:r>
          </a:p>
          <a:p>
            <a:pPr algn="ct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I</a:t>
            </a:r>
          </a:p>
          <a:p>
            <a:pPr algn="ctr"/>
            <a:r>
              <a:rPr lang="en-US" sz="4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a:t>
            </a:r>
          </a:p>
        </p:txBody>
      </p:sp>
      <p:sp>
        <p:nvSpPr>
          <p:cNvPr id="5" name="TextBox 4"/>
          <p:cNvSpPr txBox="1"/>
          <p:nvPr/>
        </p:nvSpPr>
        <p:spPr>
          <a:xfrm>
            <a:off x="682719" y="1523066"/>
            <a:ext cx="3241209" cy="523220"/>
          </a:xfrm>
          <a:prstGeom prst="rect">
            <a:avLst/>
          </a:prstGeom>
          <a:noFill/>
        </p:spPr>
        <p:txBody>
          <a:bodyPr wrap="square" rtlCol="0">
            <a:spAutoFit/>
          </a:bodyPr>
          <a:lstStyle/>
          <a:p>
            <a:r>
              <a:rPr lang="en-GB" sz="2800" dirty="0" smtClean="0"/>
              <a:t>Rhetorical questions</a:t>
            </a:r>
            <a:endParaRPr lang="en-GB" sz="2800" dirty="0"/>
          </a:p>
        </p:txBody>
      </p:sp>
      <p:sp>
        <p:nvSpPr>
          <p:cNvPr id="6" name="TextBox 5"/>
          <p:cNvSpPr txBox="1"/>
          <p:nvPr/>
        </p:nvSpPr>
        <p:spPr>
          <a:xfrm>
            <a:off x="682718" y="2181591"/>
            <a:ext cx="3241209" cy="523220"/>
          </a:xfrm>
          <a:prstGeom prst="rect">
            <a:avLst/>
          </a:prstGeom>
          <a:noFill/>
        </p:spPr>
        <p:txBody>
          <a:bodyPr wrap="square" rtlCol="0">
            <a:spAutoFit/>
          </a:bodyPr>
          <a:lstStyle/>
          <a:p>
            <a:r>
              <a:rPr lang="en-GB" sz="2800" dirty="0" smtClean="0"/>
              <a:t>Hyperbole</a:t>
            </a:r>
            <a:endParaRPr lang="en-GB" sz="2800" dirty="0"/>
          </a:p>
        </p:txBody>
      </p:sp>
      <p:sp>
        <p:nvSpPr>
          <p:cNvPr id="7" name="TextBox 6"/>
          <p:cNvSpPr txBox="1"/>
          <p:nvPr/>
        </p:nvSpPr>
        <p:spPr>
          <a:xfrm>
            <a:off x="682719" y="2848827"/>
            <a:ext cx="3241209" cy="523220"/>
          </a:xfrm>
          <a:prstGeom prst="rect">
            <a:avLst/>
          </a:prstGeom>
          <a:noFill/>
        </p:spPr>
        <p:txBody>
          <a:bodyPr wrap="square" rtlCol="0">
            <a:spAutoFit/>
          </a:bodyPr>
          <a:lstStyle/>
          <a:p>
            <a:r>
              <a:rPr lang="en-GB" sz="2800" dirty="0" smtClean="0"/>
              <a:t>Emotive Language</a:t>
            </a:r>
            <a:endParaRPr lang="en-GB" sz="2800" dirty="0"/>
          </a:p>
        </p:txBody>
      </p:sp>
      <p:sp>
        <p:nvSpPr>
          <p:cNvPr id="8" name="TextBox 7"/>
          <p:cNvSpPr txBox="1"/>
          <p:nvPr/>
        </p:nvSpPr>
        <p:spPr>
          <a:xfrm>
            <a:off x="682719" y="3524868"/>
            <a:ext cx="3241209" cy="523220"/>
          </a:xfrm>
          <a:prstGeom prst="rect">
            <a:avLst/>
          </a:prstGeom>
          <a:noFill/>
        </p:spPr>
        <p:txBody>
          <a:bodyPr wrap="square" rtlCol="0">
            <a:spAutoFit/>
          </a:bodyPr>
          <a:lstStyle/>
          <a:p>
            <a:r>
              <a:rPr lang="en-GB" sz="2800" dirty="0" smtClean="0"/>
              <a:t>Triples</a:t>
            </a:r>
            <a:endParaRPr lang="en-GB" sz="2800" dirty="0"/>
          </a:p>
        </p:txBody>
      </p:sp>
      <p:sp>
        <p:nvSpPr>
          <p:cNvPr id="9" name="TextBox 8"/>
          <p:cNvSpPr txBox="1"/>
          <p:nvPr/>
        </p:nvSpPr>
        <p:spPr>
          <a:xfrm>
            <a:off x="682719" y="4144971"/>
            <a:ext cx="3241209" cy="523220"/>
          </a:xfrm>
          <a:prstGeom prst="rect">
            <a:avLst/>
          </a:prstGeom>
          <a:noFill/>
        </p:spPr>
        <p:txBody>
          <a:bodyPr wrap="square" rtlCol="0">
            <a:spAutoFit/>
          </a:bodyPr>
          <a:lstStyle/>
          <a:p>
            <a:r>
              <a:rPr lang="en-GB" sz="2800" dirty="0" smtClean="0"/>
              <a:t>Opinion as fact</a:t>
            </a:r>
            <a:endParaRPr lang="en-GB" sz="2800" dirty="0"/>
          </a:p>
        </p:txBody>
      </p:sp>
      <p:sp>
        <p:nvSpPr>
          <p:cNvPr id="10" name="TextBox 9"/>
          <p:cNvSpPr txBox="1"/>
          <p:nvPr/>
        </p:nvSpPr>
        <p:spPr>
          <a:xfrm>
            <a:off x="691611" y="4829682"/>
            <a:ext cx="3241209" cy="523220"/>
          </a:xfrm>
          <a:prstGeom prst="rect">
            <a:avLst/>
          </a:prstGeom>
          <a:noFill/>
        </p:spPr>
        <p:txBody>
          <a:bodyPr wrap="square" rtlCol="0">
            <a:spAutoFit/>
          </a:bodyPr>
          <a:lstStyle/>
          <a:p>
            <a:r>
              <a:rPr lang="en-GB" sz="2800" dirty="0" smtClean="0"/>
              <a:t>Repetition</a:t>
            </a:r>
            <a:endParaRPr lang="en-GB" sz="2800" dirty="0"/>
          </a:p>
        </p:txBody>
      </p:sp>
      <p:sp>
        <p:nvSpPr>
          <p:cNvPr id="11" name="TextBox 10"/>
          <p:cNvSpPr txBox="1"/>
          <p:nvPr/>
        </p:nvSpPr>
        <p:spPr>
          <a:xfrm>
            <a:off x="723659" y="5487608"/>
            <a:ext cx="3241209" cy="523220"/>
          </a:xfrm>
          <a:prstGeom prst="rect">
            <a:avLst/>
          </a:prstGeom>
          <a:noFill/>
        </p:spPr>
        <p:txBody>
          <a:bodyPr wrap="square" rtlCol="0">
            <a:spAutoFit/>
          </a:bodyPr>
          <a:lstStyle/>
          <a:p>
            <a:r>
              <a:rPr lang="en-GB" sz="2800" dirty="0" smtClean="0"/>
              <a:t>Involve the audience</a:t>
            </a:r>
            <a:endParaRPr lang="en-GB" sz="2800" dirty="0"/>
          </a:p>
        </p:txBody>
      </p:sp>
      <p:sp>
        <p:nvSpPr>
          <p:cNvPr id="12" name="TextBox 11"/>
          <p:cNvSpPr txBox="1"/>
          <p:nvPr/>
        </p:nvSpPr>
        <p:spPr>
          <a:xfrm>
            <a:off x="683568" y="6142031"/>
            <a:ext cx="4176464" cy="523220"/>
          </a:xfrm>
          <a:prstGeom prst="rect">
            <a:avLst/>
          </a:prstGeom>
          <a:noFill/>
        </p:spPr>
        <p:txBody>
          <a:bodyPr wrap="square" rtlCol="0">
            <a:spAutoFit/>
          </a:bodyPr>
          <a:lstStyle/>
          <a:p>
            <a:r>
              <a:rPr lang="en-GB" sz="2800" dirty="0" smtClean="0"/>
              <a:t>Comments from experts</a:t>
            </a:r>
            <a:endParaRPr lang="en-GB" sz="2800" dirty="0"/>
          </a:p>
        </p:txBody>
      </p:sp>
    </p:spTree>
    <p:extLst>
      <p:ext uri="{BB962C8B-B14F-4D97-AF65-F5344CB8AC3E}">
        <p14:creationId xmlns:p14="http://schemas.microsoft.com/office/powerpoint/2010/main" val="116575428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FFCC"/>
          </a:solidFill>
        </p:spPr>
        <p:txBody>
          <a:bodyPr>
            <a:normAutofit fontScale="90000"/>
          </a:bodyPr>
          <a:lstStyle/>
          <a:p>
            <a:r>
              <a:rPr lang="en-GB" dirty="0" smtClean="0"/>
              <a:t>A COAST MAP- Used for writing and analysing a piece to describe</a:t>
            </a:r>
            <a:endParaRPr lang="en-GB" dirty="0"/>
          </a:p>
        </p:txBody>
      </p:sp>
      <p:sp>
        <p:nvSpPr>
          <p:cNvPr id="4" name="Rectangle 3"/>
          <p:cNvSpPr/>
          <p:nvPr/>
        </p:nvSpPr>
        <p:spPr>
          <a:xfrm>
            <a:off x="310832" y="1340768"/>
            <a:ext cx="683199" cy="507831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p>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C</a:t>
            </a:r>
          </a:p>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a:t>
            </a:r>
          </a:p>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p>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a:t>
            </a:r>
          </a:p>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5" name="Rectangle 4"/>
          <p:cNvSpPr/>
          <p:nvPr/>
        </p:nvSpPr>
        <p:spPr>
          <a:xfrm>
            <a:off x="5004048" y="2276872"/>
            <a:ext cx="811441" cy="258532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a:t>
            </a:r>
          </a:p>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a:t>
            </a:r>
          </a:p>
          <a:p>
            <a:pPr algn="ctr"/>
            <a:r>
              <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a:t>
            </a:r>
          </a:p>
        </p:txBody>
      </p:sp>
      <p:sp>
        <p:nvSpPr>
          <p:cNvPr id="6" name="TextBox 5"/>
          <p:cNvSpPr txBox="1"/>
          <p:nvPr/>
        </p:nvSpPr>
        <p:spPr>
          <a:xfrm>
            <a:off x="994031" y="1636058"/>
            <a:ext cx="3241209" cy="523220"/>
          </a:xfrm>
          <a:prstGeom prst="rect">
            <a:avLst/>
          </a:prstGeom>
          <a:noFill/>
        </p:spPr>
        <p:txBody>
          <a:bodyPr wrap="square" rtlCol="0">
            <a:spAutoFit/>
          </a:bodyPr>
          <a:lstStyle/>
          <a:p>
            <a:r>
              <a:rPr lang="en-GB" sz="2800" dirty="0" smtClean="0"/>
              <a:t>Alliteration</a:t>
            </a:r>
            <a:endParaRPr lang="en-GB" sz="2800" dirty="0"/>
          </a:p>
        </p:txBody>
      </p:sp>
      <p:sp>
        <p:nvSpPr>
          <p:cNvPr id="8" name="TextBox 7"/>
          <p:cNvSpPr txBox="1"/>
          <p:nvPr/>
        </p:nvSpPr>
        <p:spPr>
          <a:xfrm>
            <a:off x="972690" y="2350676"/>
            <a:ext cx="3241209" cy="523220"/>
          </a:xfrm>
          <a:prstGeom prst="rect">
            <a:avLst/>
          </a:prstGeom>
          <a:noFill/>
        </p:spPr>
        <p:txBody>
          <a:bodyPr wrap="square" rtlCol="0">
            <a:spAutoFit/>
          </a:bodyPr>
          <a:lstStyle/>
          <a:p>
            <a:r>
              <a:rPr lang="en-GB" sz="2800" dirty="0" smtClean="0"/>
              <a:t>Colours</a:t>
            </a:r>
            <a:endParaRPr lang="en-GB" sz="2800" dirty="0"/>
          </a:p>
        </p:txBody>
      </p:sp>
      <p:sp>
        <p:nvSpPr>
          <p:cNvPr id="9" name="TextBox 8"/>
          <p:cNvSpPr txBox="1"/>
          <p:nvPr/>
        </p:nvSpPr>
        <p:spPr>
          <a:xfrm>
            <a:off x="952565" y="3105710"/>
            <a:ext cx="3241209" cy="523220"/>
          </a:xfrm>
          <a:prstGeom prst="rect">
            <a:avLst/>
          </a:prstGeom>
          <a:noFill/>
        </p:spPr>
        <p:txBody>
          <a:bodyPr wrap="square" rtlCol="0">
            <a:spAutoFit/>
          </a:bodyPr>
          <a:lstStyle/>
          <a:p>
            <a:r>
              <a:rPr lang="en-GB" sz="2800" dirty="0" smtClean="0"/>
              <a:t>Onomatopoeia</a:t>
            </a:r>
            <a:endParaRPr lang="en-GB" sz="2800" dirty="0"/>
          </a:p>
        </p:txBody>
      </p:sp>
      <p:sp>
        <p:nvSpPr>
          <p:cNvPr id="10" name="TextBox 9"/>
          <p:cNvSpPr txBox="1"/>
          <p:nvPr/>
        </p:nvSpPr>
        <p:spPr>
          <a:xfrm>
            <a:off x="952564" y="4015281"/>
            <a:ext cx="3241209" cy="523220"/>
          </a:xfrm>
          <a:prstGeom prst="rect">
            <a:avLst/>
          </a:prstGeom>
          <a:noFill/>
        </p:spPr>
        <p:txBody>
          <a:bodyPr wrap="square" rtlCol="0">
            <a:spAutoFit/>
          </a:bodyPr>
          <a:lstStyle/>
          <a:p>
            <a:r>
              <a:rPr lang="en-GB" sz="2800" dirty="0" smtClean="0"/>
              <a:t>Assonance</a:t>
            </a:r>
            <a:endParaRPr lang="en-GB" sz="2800" dirty="0"/>
          </a:p>
        </p:txBody>
      </p:sp>
      <p:sp>
        <p:nvSpPr>
          <p:cNvPr id="11" name="TextBox 10"/>
          <p:cNvSpPr txBox="1"/>
          <p:nvPr/>
        </p:nvSpPr>
        <p:spPr>
          <a:xfrm>
            <a:off x="952563" y="4862195"/>
            <a:ext cx="3241209" cy="523220"/>
          </a:xfrm>
          <a:prstGeom prst="rect">
            <a:avLst/>
          </a:prstGeom>
          <a:noFill/>
        </p:spPr>
        <p:txBody>
          <a:bodyPr wrap="square" rtlCol="0">
            <a:spAutoFit/>
          </a:bodyPr>
          <a:lstStyle/>
          <a:p>
            <a:r>
              <a:rPr lang="en-GB" sz="2800" dirty="0" smtClean="0"/>
              <a:t>Similes</a:t>
            </a:r>
            <a:endParaRPr lang="en-GB" sz="2800" dirty="0"/>
          </a:p>
        </p:txBody>
      </p:sp>
      <p:sp>
        <p:nvSpPr>
          <p:cNvPr id="12" name="TextBox 11"/>
          <p:cNvSpPr txBox="1"/>
          <p:nvPr/>
        </p:nvSpPr>
        <p:spPr>
          <a:xfrm>
            <a:off x="952562" y="5661248"/>
            <a:ext cx="3241209" cy="523220"/>
          </a:xfrm>
          <a:prstGeom prst="rect">
            <a:avLst/>
          </a:prstGeom>
          <a:noFill/>
        </p:spPr>
        <p:txBody>
          <a:bodyPr wrap="square" rtlCol="0">
            <a:spAutoFit/>
          </a:bodyPr>
          <a:lstStyle/>
          <a:p>
            <a:r>
              <a:rPr lang="en-GB" sz="2800" dirty="0" smtClean="0"/>
              <a:t>Triples</a:t>
            </a:r>
            <a:endParaRPr lang="en-GB" sz="2800" dirty="0"/>
          </a:p>
        </p:txBody>
      </p:sp>
      <p:sp>
        <p:nvSpPr>
          <p:cNvPr id="13" name="TextBox 12"/>
          <p:cNvSpPr txBox="1"/>
          <p:nvPr/>
        </p:nvSpPr>
        <p:spPr>
          <a:xfrm>
            <a:off x="5902563" y="2379439"/>
            <a:ext cx="3241209" cy="523220"/>
          </a:xfrm>
          <a:prstGeom prst="rect">
            <a:avLst/>
          </a:prstGeom>
          <a:noFill/>
        </p:spPr>
        <p:txBody>
          <a:bodyPr wrap="square" rtlCol="0">
            <a:spAutoFit/>
          </a:bodyPr>
          <a:lstStyle/>
          <a:p>
            <a:r>
              <a:rPr lang="en-GB" sz="2800" dirty="0" smtClean="0"/>
              <a:t>Metaphors</a:t>
            </a:r>
            <a:endParaRPr lang="en-GB" sz="2800" dirty="0"/>
          </a:p>
        </p:txBody>
      </p:sp>
      <p:sp>
        <p:nvSpPr>
          <p:cNvPr id="14" name="TextBox 13"/>
          <p:cNvSpPr txBox="1"/>
          <p:nvPr/>
        </p:nvSpPr>
        <p:spPr>
          <a:xfrm>
            <a:off x="5815489" y="3307923"/>
            <a:ext cx="3241209" cy="523220"/>
          </a:xfrm>
          <a:prstGeom prst="rect">
            <a:avLst/>
          </a:prstGeom>
          <a:noFill/>
        </p:spPr>
        <p:txBody>
          <a:bodyPr wrap="square" rtlCol="0">
            <a:spAutoFit/>
          </a:bodyPr>
          <a:lstStyle/>
          <a:p>
            <a:r>
              <a:rPr lang="en-GB" sz="2800" dirty="0" smtClean="0"/>
              <a:t>Adjectives</a:t>
            </a:r>
            <a:endParaRPr lang="en-GB" sz="2800" dirty="0"/>
          </a:p>
        </p:txBody>
      </p:sp>
      <p:sp>
        <p:nvSpPr>
          <p:cNvPr id="15" name="TextBox 14"/>
          <p:cNvSpPr txBox="1"/>
          <p:nvPr/>
        </p:nvSpPr>
        <p:spPr>
          <a:xfrm>
            <a:off x="5809318" y="4015281"/>
            <a:ext cx="3241209" cy="523220"/>
          </a:xfrm>
          <a:prstGeom prst="rect">
            <a:avLst/>
          </a:prstGeom>
          <a:noFill/>
        </p:spPr>
        <p:txBody>
          <a:bodyPr wrap="square" rtlCol="0">
            <a:spAutoFit/>
          </a:bodyPr>
          <a:lstStyle/>
          <a:p>
            <a:r>
              <a:rPr lang="en-GB" sz="2800" dirty="0" smtClean="0"/>
              <a:t>Personification</a:t>
            </a:r>
            <a:endParaRPr lang="en-GB" sz="2800" dirty="0"/>
          </a:p>
        </p:txBody>
      </p:sp>
    </p:spTree>
    <p:extLst>
      <p:ext uri="{BB962C8B-B14F-4D97-AF65-F5344CB8AC3E}">
        <p14:creationId xmlns:p14="http://schemas.microsoft.com/office/powerpoint/2010/main" val="4163243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p:spPr>
        <p:txBody>
          <a:bodyPr/>
          <a:lstStyle/>
          <a:p>
            <a:r>
              <a:rPr lang="en-GB" dirty="0" smtClean="0"/>
              <a:t>Perspective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Perspective means ‘attitude’ or ‘standpoint’. You can establish the view point of a well-written text by reading the first and last paragraphs and the topic sentence of each paragraph. </a:t>
            </a:r>
          </a:p>
          <a:p>
            <a:r>
              <a:rPr lang="en-GB" dirty="0" smtClean="0"/>
              <a:t>They should guide the reader through their argument through the careful structure of their writing.</a:t>
            </a:r>
          </a:p>
          <a:p>
            <a:pPr marL="0" indent="0">
              <a:buNone/>
            </a:pPr>
            <a:r>
              <a:rPr lang="en-GB" u="sng" dirty="0" smtClean="0"/>
              <a:t>What to look for:</a:t>
            </a:r>
          </a:p>
          <a:p>
            <a:pPr>
              <a:buFontTx/>
              <a:buChar char="-"/>
            </a:pPr>
            <a:r>
              <a:rPr lang="en-GB" dirty="0" smtClean="0"/>
              <a:t>Emotive language</a:t>
            </a:r>
          </a:p>
          <a:p>
            <a:pPr>
              <a:buFontTx/>
              <a:buChar char="-"/>
            </a:pPr>
            <a:r>
              <a:rPr lang="en-GB" dirty="0" smtClean="0"/>
              <a:t>Strong first sentence clearly portraying view point</a:t>
            </a:r>
          </a:p>
          <a:p>
            <a:pPr>
              <a:buFontTx/>
              <a:buChar char="-"/>
            </a:pPr>
            <a:r>
              <a:rPr lang="en-GB" dirty="0" smtClean="0"/>
              <a:t>Sarcasm</a:t>
            </a:r>
          </a:p>
          <a:p>
            <a:pPr>
              <a:buFontTx/>
              <a:buChar char="-"/>
            </a:pPr>
            <a:r>
              <a:rPr lang="en-GB" dirty="0" smtClean="0"/>
              <a:t>Criticism</a:t>
            </a:r>
          </a:p>
          <a:p>
            <a:pPr>
              <a:buFontTx/>
              <a:buChar char="-"/>
            </a:pPr>
            <a:r>
              <a:rPr lang="en-GB" dirty="0" smtClean="0"/>
              <a:t>Presenting other view point (to disprove) </a:t>
            </a:r>
          </a:p>
          <a:p>
            <a:pPr>
              <a:buFontTx/>
              <a:buChar char="-"/>
            </a:pPr>
            <a:r>
              <a:rPr lang="en-GB" dirty="0" smtClean="0"/>
              <a:t>Sentence structure/length for effect</a:t>
            </a:r>
            <a:endParaRPr lang="en-GB" dirty="0"/>
          </a:p>
        </p:txBody>
      </p:sp>
    </p:spTree>
    <p:extLst>
      <p:ext uri="{BB962C8B-B14F-4D97-AF65-F5344CB8AC3E}">
        <p14:creationId xmlns:p14="http://schemas.microsoft.com/office/powerpoint/2010/main" val="2124148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rgbClr val="002060"/>
            </a:solidFill>
          </a:ln>
        </p:spPr>
        <p:txBody>
          <a:bodyPr/>
          <a:lstStyle/>
          <a:p>
            <a:r>
              <a:rPr lang="en-GB" dirty="0" smtClean="0">
                <a:solidFill>
                  <a:schemeClr val="bg1"/>
                </a:solidFill>
              </a:rPr>
              <a:t>Reports</a:t>
            </a:r>
            <a:endParaRPr lang="en-GB" dirty="0">
              <a:solidFill>
                <a:schemeClr val="bg1"/>
              </a:solidFill>
            </a:endParaRPr>
          </a:p>
        </p:txBody>
      </p:sp>
      <p:sp>
        <p:nvSpPr>
          <p:cNvPr id="3" name="Content Placeholder 2"/>
          <p:cNvSpPr>
            <a:spLocks noGrp="1"/>
          </p:cNvSpPr>
          <p:nvPr>
            <p:ph idx="1"/>
          </p:nvPr>
        </p:nvSpPr>
        <p:spPr/>
        <p:txBody>
          <a:bodyPr/>
          <a:lstStyle/>
          <a:p>
            <a:r>
              <a:rPr lang="en-GB" dirty="0" smtClean="0"/>
              <a:t>A report is  usually written for a specific audience</a:t>
            </a:r>
          </a:p>
          <a:p>
            <a:r>
              <a:rPr lang="en-GB" dirty="0" smtClean="0"/>
              <a:t>The purpose of a report is to pass on specific information about a particular issue or investigation, so that others may take action using the findings of the report.</a:t>
            </a:r>
          </a:p>
          <a:p>
            <a:r>
              <a:rPr lang="en-GB" dirty="0" smtClean="0"/>
              <a:t>A newspaper report gives information</a:t>
            </a:r>
          </a:p>
        </p:txBody>
      </p:sp>
    </p:spTree>
    <p:extLst>
      <p:ext uri="{BB962C8B-B14F-4D97-AF65-F5344CB8AC3E}">
        <p14:creationId xmlns:p14="http://schemas.microsoft.com/office/powerpoint/2010/main" val="959422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1505</TotalTime>
  <Words>4531</Words>
  <Application>Microsoft Office PowerPoint</Application>
  <PresentationFormat>On-screen Show (4:3)</PresentationFormat>
  <Paragraphs>627</Paragraphs>
  <Slides>71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Calibri</vt:lpstr>
      <vt:lpstr>Franklin Gothic Book</vt:lpstr>
      <vt:lpstr>Perpetua</vt:lpstr>
      <vt:lpstr>Office Theme</vt:lpstr>
      <vt:lpstr>English Language</vt:lpstr>
      <vt:lpstr>SECTION A</vt:lpstr>
      <vt:lpstr>Audience</vt:lpstr>
      <vt:lpstr>Purposes</vt:lpstr>
      <vt:lpstr>Reading between the lines</vt:lpstr>
      <vt:lpstr>Selecting and using information</vt:lpstr>
      <vt:lpstr>How to quote</vt:lpstr>
      <vt:lpstr>Perspective</vt:lpstr>
      <vt:lpstr>Reports</vt:lpstr>
      <vt:lpstr>Formal reports</vt:lpstr>
      <vt:lpstr>Newspaper reports</vt:lpstr>
      <vt:lpstr>Feature articles</vt:lpstr>
      <vt:lpstr>Advertisements- presentation</vt:lpstr>
      <vt:lpstr>Advertisements</vt:lpstr>
      <vt:lpstr>Leaflets</vt:lpstr>
      <vt:lpstr>Leaflets</vt:lpstr>
      <vt:lpstr>Diaries</vt:lpstr>
      <vt:lpstr>Blogs</vt:lpstr>
      <vt:lpstr>Biographies and autobiographies</vt:lpstr>
      <vt:lpstr>Travel writing</vt:lpstr>
      <vt:lpstr>Reading reviews</vt:lpstr>
      <vt:lpstr>Web Page</vt:lpstr>
      <vt:lpstr>Information texts</vt:lpstr>
      <vt:lpstr>Analysing presentational features</vt:lpstr>
      <vt:lpstr>Inference</vt:lpstr>
      <vt:lpstr>Inference</vt:lpstr>
      <vt:lpstr>Analysing language- Key features</vt:lpstr>
      <vt:lpstr>Analysing language- Sentences</vt:lpstr>
      <vt:lpstr>Analysing language- Paragraphs</vt:lpstr>
      <vt:lpstr>Analysing language- Significant vocabulary</vt:lpstr>
      <vt:lpstr>Punctuation</vt:lpstr>
      <vt:lpstr>Similes, metaphors, linguistic techniques and style</vt:lpstr>
      <vt:lpstr>Comparing language</vt:lpstr>
      <vt:lpstr>Comparative response- paragraph structure</vt:lpstr>
      <vt:lpstr>Connectives</vt:lpstr>
      <vt:lpstr>What to expect</vt:lpstr>
      <vt:lpstr>Types of questions</vt:lpstr>
      <vt:lpstr>APPLE- General analysis of non-fiction texts</vt:lpstr>
      <vt:lpstr>A FOREST- Language Devices to look for:</vt:lpstr>
      <vt:lpstr>CODFISH- Presentational features to look at:</vt:lpstr>
      <vt:lpstr>FIFAT- How reliable and authoritative is the text</vt:lpstr>
      <vt:lpstr>SECTION B</vt:lpstr>
      <vt:lpstr>What to expect</vt:lpstr>
      <vt:lpstr>Structure and paragraphs</vt:lpstr>
      <vt:lpstr>Sentences</vt:lpstr>
      <vt:lpstr>Compound sentences</vt:lpstr>
      <vt:lpstr>Complex Sentences</vt:lpstr>
      <vt:lpstr>Questions, commands and exclamations</vt:lpstr>
      <vt:lpstr>Punctuation</vt:lpstr>
      <vt:lpstr>Punctuation</vt:lpstr>
      <vt:lpstr>Punctuation</vt:lpstr>
      <vt:lpstr>Language to engage reader</vt:lpstr>
      <vt:lpstr>Using language creatively</vt:lpstr>
      <vt:lpstr>Evidence, statistics and quotations, Rhetoric and humour</vt:lpstr>
      <vt:lpstr>Rhetorical devices</vt:lpstr>
      <vt:lpstr>The opening and ending</vt:lpstr>
      <vt:lpstr>Writing letters</vt:lpstr>
      <vt:lpstr>Writing reports</vt:lpstr>
      <vt:lpstr>Writing articles</vt:lpstr>
      <vt:lpstr>Writing to argue</vt:lpstr>
      <vt:lpstr>Writing to persuade</vt:lpstr>
      <vt:lpstr>Writing to persuade</vt:lpstr>
      <vt:lpstr>Writing to persuade</vt:lpstr>
      <vt:lpstr>Writing to inform</vt:lpstr>
      <vt:lpstr>Writing to inform</vt:lpstr>
      <vt:lpstr>Writing to explain</vt:lpstr>
      <vt:lpstr>Writing to review</vt:lpstr>
      <vt:lpstr>Writing to review</vt:lpstr>
      <vt:lpstr>Writing to advise</vt:lpstr>
      <vt:lpstr>RHETORIC- Used to engage and persuade</vt:lpstr>
      <vt:lpstr>A COAST MAP- Used for writing and analysing a piece to describe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dc:creator>
  <cp:lastModifiedBy>Mr M Baillie</cp:lastModifiedBy>
  <cp:revision>103</cp:revision>
  <dcterms:created xsi:type="dcterms:W3CDTF">2012-04-18T20:01:16Z</dcterms:created>
  <dcterms:modified xsi:type="dcterms:W3CDTF">2014-06-02T11:26:53Z</dcterms:modified>
</cp:coreProperties>
</file>